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64" r:id="rId22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73526" autoAdjust="0"/>
  </p:normalViewPr>
  <p:slideViewPr>
    <p:cSldViewPr>
      <p:cViewPr varScale="1">
        <p:scale>
          <a:sx n="110" d="100"/>
          <a:sy n="110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4A2AF23-5298-4677-B017-696AD1EE2C2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DA7812B-D063-44E8-8D5F-D056BDCF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17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CECB75F-0B40-4E2D-94D4-90A89A679B8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53CD2A0-44AA-42AE-8A2F-82932AFA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4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 previous survey questions: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/>
              <a:t>Would additional </a:t>
            </a:r>
            <a:r>
              <a:rPr lang="en-US" dirty="0" err="1"/>
              <a:t>reimb</a:t>
            </a:r>
            <a:r>
              <a:rPr lang="en-US" baseline="0" dirty="0"/>
              <a:t> expedite relocations?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Would funding design consultants expedite responses and relocations?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Would funding work crews at utility companies expedite relocations?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Could DelDOT perform utility work under highway contracts?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Would an incentive/disincentive approach based on performance be attractive?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CD2A0-44AA-42AE-8A2F-82932AFA7E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1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0F98-4E3F-4BB9-B7D2-3164770820F8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D1A61-292E-473D-A189-1E44BB4B3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45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8146-1513-4281-AB81-0A397D611692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4836-968B-40EC-8E8E-F6E92B903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89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9A5F1-1CB9-4B6D-8FAB-C46FEFDCB498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36980-86CA-4AC2-B8A7-803B7ECA9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1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C285-F40A-4E5E-A20A-F1089F51A415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702D-B842-4079-AA64-93CFFA5E0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51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9B938-6973-4EAE-AAF5-0E80150FFBCE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C7B07-16AD-4C53-9E50-E1F665C9B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21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84DF-E1B9-4053-AE5F-76AC58502AD5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8ED1E-12E8-4975-9955-A5E1F403B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3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C202F-75C5-4CEC-B03D-96342C9500AF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E1886-B9F4-4C98-B06D-329724448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76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D4A7-4D02-4D3F-A244-2F2451D901EE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9168-7864-4AD1-94FF-D0550E395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7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A021-6A2E-47E2-B6DB-93609892400E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91A0-EA4A-4E7A-B819-A00044E63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48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87D44-6825-469C-9680-371CA1455D92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5ED71F-D129-45B5-B577-33FFBCA09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94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F4A25-74AC-4036-912D-769B9A779D6A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079D-5475-4D4E-8447-35BF65BF8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3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24C2A8-9B10-466A-920F-B1C573CF111A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81FDF3-CFAD-4F05-A94D-FBABF713E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55" r:id="rId7"/>
    <p:sldLayoutId id="2147483760" r:id="rId8"/>
    <p:sldLayoutId id="2147483761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SCR 48, Utilities Working Group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/>
              <a:t>20</a:t>
            </a:r>
            <a:r>
              <a:rPr lang="en-US" dirty="0"/>
              <a:t>20</a:t>
            </a:r>
            <a:r>
              <a:rPr dirty="0"/>
              <a:t> utility summit - February 2</a:t>
            </a:r>
            <a:r>
              <a:rPr lang="en-US" dirty="0"/>
              <a:t>5</a:t>
            </a:r>
            <a:r>
              <a:rPr dirty="0"/>
              <a:t>, 20</a:t>
            </a:r>
            <a:r>
              <a:rPr lang="en-US" dirty="0"/>
              <a:t>20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0368BD-C7C1-45BF-869A-B4CF040C0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042" y="2841112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Construction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Incorporate construction related discussions early into the design preparation/coordination to determine needs and responsibilities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Advanced relocation</a:t>
            </a:r>
          </a:p>
          <a:p>
            <a:pPr lvl="3" eaLnBrk="1" hangingPunct="1">
              <a:buClr>
                <a:srgbClr val="F96A1B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Right-of-Way/Easements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Joint Trenching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Clearing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Grubbing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Cuts/Fills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Permitting</a:t>
            </a:r>
          </a:p>
        </p:txBody>
      </p:sp>
    </p:spTree>
    <p:extLst>
      <p:ext uri="{BB962C8B-B14F-4D97-AF65-F5344CB8AC3E}">
        <p14:creationId xmlns:p14="http://schemas.microsoft.com/office/powerpoint/2010/main" val="4221481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Technology recommendations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Existing UPA system needs to be updated to meet needs of utility coordination associated with DelDOT projects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Enhance UPA to meet needs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Procure new off-the-shelf system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Create new, custom developed system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New or updated system will be coordinated with all stakeholders and it is intended to: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Be reachable from any modern, supported browser or mobile operating system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Utilize a workflow process from planning through design and construction</a:t>
            </a:r>
          </a:p>
        </p:txBody>
      </p:sp>
    </p:spTree>
    <p:extLst>
      <p:ext uri="{BB962C8B-B14F-4D97-AF65-F5344CB8AC3E}">
        <p14:creationId xmlns:p14="http://schemas.microsoft.com/office/powerpoint/2010/main" val="185110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Technology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Serve as the end-to-end system of record for aspects of accountability and enforcement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Allow integration to external systems used by utility companies, to enable data sharing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Be highly configurable to meet needs of users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Support scheduling for projects via import and otherwise while also providing access to all project and utility plans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Track incomplete submissions from DelDOT project designers and utility companies alike, utilizing built-in checklists and other field controls. 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Provide the Utility Conflict Matrix (UCM) as a required system checklist item.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73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Technology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Support configurable notifications and reminders to aid in accountability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Provide real-time status of projects via user-configurable dashboard, including reporting capabilities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Means to search across projects, providers or other key attributes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Ability to maintain an archive for projects in system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Provide a map/geospatial component to show project and utility locations with the ability to import existing GIS data from other sources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Accommodate mapping for all new and relocated utilities</a:t>
            </a:r>
          </a:p>
        </p:txBody>
      </p:sp>
    </p:spTree>
    <p:extLst>
      <p:ext uri="{BB962C8B-B14F-4D97-AF65-F5344CB8AC3E}">
        <p14:creationId xmlns:p14="http://schemas.microsoft.com/office/powerpoint/2010/main" val="3093416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Technology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Enable capture of all assets within the ROW, regardless of whether associated with a highway project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Provide a means for users to contact each other in reference to projects, with a record of all collaboration housed within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</a:rPr>
              <a:t>This shall include functionality to extend and appeal established dates where justified</a:t>
            </a:r>
          </a:p>
          <a:p>
            <a:pPr lvl="3" eaLnBrk="1" hangingPunct="1">
              <a:buClr>
                <a:srgbClr val="F96A1B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Take into consideration the utility companies’ internal processes and restrictions around onboarding and usage of new technology</a:t>
            </a:r>
          </a:p>
          <a:p>
            <a:pPr lvl="5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0000"/>
              </a:solidFill>
            </a:endParaRP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78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DelDOT recommendations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Utility permits work or approvals will be suspended as necessary to maintain compliance with deadlines and schedules related to DelDOT projects in design and construction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shall provide resources to companies as necessary to maintain required design schedules</a:t>
            </a:r>
          </a:p>
          <a:p>
            <a:pPr lvl="3" eaLnBrk="1" hangingPunct="1">
              <a:buClr>
                <a:srgbClr val="F96A1B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Reimburse the utility to hire in-house personnel or consultants </a:t>
            </a:r>
          </a:p>
          <a:p>
            <a:pPr lvl="3" eaLnBrk="1" hangingPunct="1">
              <a:buClr>
                <a:srgbClr val="F96A1B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to hire utility design consultants to perform relocation designs on behalf of and in consultation with utility companies</a:t>
            </a:r>
          </a:p>
          <a:p>
            <a:pPr lvl="3" eaLnBrk="1" hangingPunct="1">
              <a:buClr>
                <a:srgbClr val="F96A1B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Reimburse the utility for costs incurred performing design work with existing in-house or consulting staff</a:t>
            </a:r>
          </a:p>
          <a:p>
            <a:pPr lvl="3" eaLnBrk="1" hangingPunct="1">
              <a:buClr>
                <a:srgbClr val="F96A1B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These resources will only be provided if required project information is provided within agreed upon timeframes</a:t>
            </a:r>
          </a:p>
          <a:p>
            <a:pPr lvl="5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0000"/>
              </a:solidFill>
            </a:endParaRP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16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DelDOT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may incentivize relocation work or otherwise provide resources or reimbursement to utility companies to ensure agreed upon relocation schedules are maintained or completed earlier than scheduled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will pay full costs of any utility relocation work that companies allow to be added directly into the highway project and installed by the highway contractor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Should DelDOT change their proposed design or bid advertisement date, DelDOT will be: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Responsible for full reimbursement of any costs incurred by the utility company for said project to date of change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797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DelDOT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Required to give companies adequate time to perform work in accordance with new project schedules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Required to pay additional fees to utility companies to prioritize relocation needs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Utility companies will be required to use DelDOT’s electronic system to coordinate all highway projects in order to be eligible for incentivized and resource reimbursement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Utility companies will provide DelDOT with detailed and accurate utility relocation schedules that break out work activities/milestones and durations during design coordination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Will prepare a utility relocation bar chart at the semi-final plan milestone</a:t>
            </a:r>
            <a:endParaRPr lang="en-US" altLang="en-US" sz="18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54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DelDOT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Relocation bar chart will be incorporated into DelDOT’s overall highway project schedules and timing statement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Foundation for utility agreements and tracking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Foundation for highway contractor’s construction schedule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Highway contractor required to coordinate any proposed schedule or phasing changes with utility companies prior to submitting change to DelDOT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Looking for written agreement from companies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If DelDOT sees value in proposed changes without consent from companies, DelDOT will coordinate further with companies and may participate with additional costs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0000"/>
              </a:solidFill>
            </a:endParaRP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32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DelDOT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Contractor to submit schedules outlining all changes and accurate times/durations as part of this process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Highway contractor required to provide accurate schedules to DelDOT and utility companies for all projects they are involved with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Include start/end/duration of the contractor’s proposed work activities, construction phases and utility relocation work (whether advanced or concurrent)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Utility information shall be based on durations, activities, and information provided in the highway contract documents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Contractor shall submit schedules to DelDOT and companies periodically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3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Senate Concurrent Resolution (SCR) 48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5798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Created the Utilities Coordination Working Group on 5/16/19 consisting of representation from Senate, DelDOT, DPL, DEC, VZ, </a:t>
            </a:r>
            <a:r>
              <a:rPr lang="en-US" altLang="en-US" sz="2000" dirty="0" err="1"/>
              <a:t>Chpk</a:t>
            </a:r>
            <a:r>
              <a:rPr lang="en-US" altLang="en-US" sz="2000" dirty="0"/>
              <a:t>, AWC, Comcast, DEMEC, DCA &amp; ACEC were all outlined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Tasked with recommending measures to shorten the total time to coordinate &amp; implement utility relocations on transportation projects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Required at least a subgroup on design and another on construction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Deadline for recommendations set as 1/1/20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Next Steps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Awaiting insight from Legislature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Will conduct internal and external meeting to work through implementation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More to follow</a:t>
            </a:r>
          </a:p>
        </p:txBody>
      </p:sp>
    </p:spTree>
    <p:extLst>
      <p:ext uri="{BB962C8B-B14F-4D97-AF65-F5344CB8AC3E}">
        <p14:creationId xmlns:p14="http://schemas.microsoft.com/office/powerpoint/2010/main" val="4018313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225" y="1576388"/>
            <a:ext cx="5213350" cy="1089025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Thank you!</a:t>
            </a:r>
            <a:endParaRPr sz="4000" dirty="0"/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8575" y="2252663"/>
            <a:ext cx="5794375" cy="623887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altLang="en-US" sz="1800" dirty="0"/>
              <a:t>Eric Cimo, P.E., DelDOT Utility Engineer</a:t>
            </a:r>
          </a:p>
          <a:p>
            <a:pPr>
              <a:buFont typeface="Arial" charset="0"/>
              <a:buNone/>
              <a:defRPr/>
            </a:pPr>
            <a:r>
              <a:rPr altLang="en-US" sz="1800" dirty="0"/>
              <a:t>eric.cimo@</a:t>
            </a:r>
            <a:r>
              <a:rPr lang="en-US" altLang="en-US" sz="1800" dirty="0"/>
              <a:t>d</a:t>
            </a:r>
            <a:r>
              <a:rPr altLang="en-US" sz="1800" dirty="0"/>
              <a:t>elaware.gov, 302 760-2642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6D65848-C455-48F5-9A3D-FD3C4258D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2732758"/>
            <a:ext cx="37338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SCR 48 Timeline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886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First meeting held on 8/21/19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Working Group Chaired by DelDOT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Broke into 3 subcommittees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Subcommittee on Design Phase (</a:t>
            </a:r>
            <a:r>
              <a:rPr lang="en-US" altLang="en-US" sz="2000" dirty="0" err="1">
                <a:solidFill>
                  <a:srgbClr val="000000"/>
                </a:solidFill>
              </a:rPr>
              <a:t>Chpk</a:t>
            </a:r>
            <a:r>
              <a:rPr lang="en-US" altLang="en-US" sz="2000" dirty="0">
                <a:solidFill>
                  <a:srgbClr val="000000"/>
                </a:solidFill>
              </a:rPr>
              <a:t> Chaired)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Subcommittee on Construction Phase (DCA Chaired)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Subcommittee on Technology (DelDOT Chaired)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Working Group mtgs held monthly (5 held)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Subcommittee mtgs held biweekly (13 held)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Last meeting held on 1/8/20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Final Report sent to Working Group on 1/29/20 (5 months)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Design Subcommittee recommendations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8862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Continuing Working Group in the form of the Delaware Utility Coordination Council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Perform post design analysis of projects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Compare &amp; coordinate milestones of the DelDOT design process and the utility design process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Perform post construction analysis of projects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Determining accountability/incentive measures for design process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Provide DelDOT to provide CAD files with every design milestone submission (utility responses preferred in CAD)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7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Design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8862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Updated plan response timeframes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Surveys = 30 calendar days (no change)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Preliminary = 90 calendar days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Semi-final = 90 calendar days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Final = 30 calendar days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If design plans are substantially revised and resubmitted to companies, times reset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Utilities to provide property right documentation within 60 calendar days after receiving survey plans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Plans provided to utility companies to show utilities in accordance with APWA color code</a:t>
            </a:r>
          </a:p>
        </p:txBody>
      </p:sp>
    </p:spTree>
    <p:extLst>
      <p:ext uri="{BB962C8B-B14F-4D97-AF65-F5344CB8AC3E}">
        <p14:creationId xmlns:p14="http://schemas.microsoft.com/office/powerpoint/2010/main" val="192314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Design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Hold constructability/phasing meetings with utility companies between semi-finals &amp; finals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to create plan design milestone between preliminary and semi-final plans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Company response = 90 calendar days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DelDOT to supply composite/overall roll plan of entire project with each plan submission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plans will be updated within 30 calendar days of receiving utility company mark-ups/designs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Utility company will review and confirm updated plans within 14 calendar days</a:t>
            </a:r>
          </a:p>
        </p:txBody>
      </p:sp>
    </p:spTree>
    <p:extLst>
      <p:ext uri="{BB962C8B-B14F-4D97-AF65-F5344CB8AC3E}">
        <p14:creationId xmlns:p14="http://schemas.microsoft.com/office/powerpoint/2010/main" val="634544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Design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to utilize dedicated personnel to QA/QC plans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to create sustainable funding source to better and more reliably support long term planning so companies can plan and staff accordingly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to implement integrated project management technology to better the coordination process</a:t>
            </a:r>
          </a:p>
        </p:txBody>
      </p:sp>
    </p:spTree>
    <p:extLst>
      <p:ext uri="{BB962C8B-B14F-4D97-AF65-F5344CB8AC3E}">
        <p14:creationId xmlns:p14="http://schemas.microsoft.com/office/powerpoint/2010/main" val="184346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Construction recommendations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Where companies do not have capabilities, DelDOT to take lead and utilize joint trench when feasible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Once highway contract is awarded, </a:t>
            </a:r>
            <a:r>
              <a:rPr lang="en-US" altLang="en-US" sz="2000" dirty="0" err="1">
                <a:solidFill>
                  <a:srgbClr val="000000"/>
                </a:solidFill>
                <a:highlight>
                  <a:srgbClr val="FFFF00"/>
                </a:highlight>
              </a:rPr>
              <a:t>precon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 to be held between DelDOT, utility companies and highway contractor to discuss schedules, phasing and constructability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These meeting shall include field walkouts of job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DelDOT to keep &amp; periodically exchange updated project contact lists with utilities, DelDOT and contractor contacts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to establish a contractor plan change coordination and 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274491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Construction recommendations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962400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Where feasible, seek to find consensus opportunities to allow highway contractor to perform utility relocation work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to create reliable project construction schedules which include utility relocation information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Contractors to provide reliable updates to DelDOT and utility companies throughout project construction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Determine accountability/incentive measures that hold DelDOT, contractors and utility companies accountable</a:t>
            </a:r>
          </a:p>
        </p:txBody>
      </p:sp>
    </p:spTree>
    <p:extLst>
      <p:ext uri="{BB962C8B-B14F-4D97-AF65-F5344CB8AC3E}">
        <p14:creationId xmlns:p14="http://schemas.microsoft.com/office/powerpoint/2010/main" val="476508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9255</TotalTime>
  <Words>1485</Words>
  <Application>Microsoft Office PowerPoint</Application>
  <PresentationFormat>On-screen Show (4:3)</PresentationFormat>
  <Paragraphs>137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Wingdings</vt:lpstr>
      <vt:lpstr>Angles</vt:lpstr>
      <vt:lpstr>SCR 48, Utilities Working Group Summary</vt:lpstr>
      <vt:lpstr>Senate Concurrent Resolution (SCR) 48</vt:lpstr>
      <vt:lpstr>SCR 48 Timeline</vt:lpstr>
      <vt:lpstr>Design Subcommittee recommendations</vt:lpstr>
      <vt:lpstr>Design recommendations (Cont.)</vt:lpstr>
      <vt:lpstr>Design recommendations (Cont.)</vt:lpstr>
      <vt:lpstr>Design recommendations (Cont.)</vt:lpstr>
      <vt:lpstr>Construction recommendations </vt:lpstr>
      <vt:lpstr>Construction recommendations (Cont.)</vt:lpstr>
      <vt:lpstr>Construction recommendations (Cont.)</vt:lpstr>
      <vt:lpstr>Technology recommendations</vt:lpstr>
      <vt:lpstr>Technology recommendations (Cont.)</vt:lpstr>
      <vt:lpstr>Technology recommendations (CONT.)</vt:lpstr>
      <vt:lpstr>Technology recommendations (CONT.)</vt:lpstr>
      <vt:lpstr>DelDOT recommendations</vt:lpstr>
      <vt:lpstr>DelDOT recommendations (Cont.)</vt:lpstr>
      <vt:lpstr>DelDOT recommendations (Cont.)</vt:lpstr>
      <vt:lpstr>DelDOT recommendations (Cont.)</vt:lpstr>
      <vt:lpstr>DelDOT recommendations (Cont.)</vt:lpstr>
      <vt:lpstr>Next Steps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eric.cimo</dc:creator>
  <cp:lastModifiedBy>Cimo, Eric (DelDOT)</cp:lastModifiedBy>
  <cp:revision>78</cp:revision>
  <cp:lastPrinted>2019-02-25T18:38:19Z</cp:lastPrinted>
  <dcterms:created xsi:type="dcterms:W3CDTF">2015-12-21T16:13:28Z</dcterms:created>
  <dcterms:modified xsi:type="dcterms:W3CDTF">2020-02-24T22:04:53Z</dcterms:modified>
</cp:coreProperties>
</file>