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9" r:id="rId5"/>
  </p:sldMasterIdLst>
  <p:notesMasterIdLst>
    <p:notesMasterId r:id="rId22"/>
  </p:notesMasterIdLst>
  <p:sldIdLst>
    <p:sldId id="256" r:id="rId6"/>
    <p:sldId id="330" r:id="rId7"/>
    <p:sldId id="316" r:id="rId8"/>
    <p:sldId id="318" r:id="rId9"/>
    <p:sldId id="317" r:id="rId10"/>
    <p:sldId id="326" r:id="rId11"/>
    <p:sldId id="333" r:id="rId12"/>
    <p:sldId id="327" r:id="rId13"/>
    <p:sldId id="329" r:id="rId14"/>
    <p:sldId id="320" r:id="rId15"/>
    <p:sldId id="323" r:id="rId16"/>
    <p:sldId id="319" r:id="rId17"/>
    <p:sldId id="315" r:id="rId18"/>
    <p:sldId id="322" r:id="rId19"/>
    <p:sldId id="314" r:id="rId20"/>
    <p:sldId id="3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Joshua" initials="JJ" lastIdx="13" clrIdx="0">
    <p:extLst>
      <p:ext uri="{19B8F6BF-5375-455C-9EA6-DF929625EA0E}">
        <p15:presenceInfo xmlns:p15="http://schemas.microsoft.com/office/powerpoint/2012/main" userId="S::jjohnson2@jmt.com::b8759fea-fd7d-44ca-bb21-c56acf0b87cb" providerId="AD"/>
      </p:ext>
    </p:extLst>
  </p:cmAuthor>
  <p:cmAuthor id="2" name="Madison Burnham" initials="MB" lastIdx="16" clrIdx="1">
    <p:extLst>
      <p:ext uri="{19B8F6BF-5375-455C-9EA6-DF929625EA0E}">
        <p15:presenceInfo xmlns:p15="http://schemas.microsoft.com/office/powerpoint/2012/main" userId="8fca25a9c2b753bb" providerId="Windows Live"/>
      </p:ext>
    </p:extLst>
  </p:cmAuthor>
  <p:cmAuthor id="3" name="Kennedy, Patrick (FHWA)" initials="KP(" lastIdx="16" clrIdx="2">
    <p:extLst>
      <p:ext uri="{19B8F6BF-5375-455C-9EA6-DF929625EA0E}">
        <p15:presenceInfo xmlns:p15="http://schemas.microsoft.com/office/powerpoint/2012/main" userId="S-1-5-21-982035342-1880134254-310265210-128008" providerId="AD"/>
      </p:ext>
    </p:extLst>
  </p:cmAuthor>
  <p:cmAuthor id="4" name="Heinlein, Rose" initials="HR" lastIdx="1" clrIdx="3">
    <p:extLst>
      <p:ext uri="{19B8F6BF-5375-455C-9EA6-DF929625EA0E}">
        <p15:presenceInfo xmlns:p15="http://schemas.microsoft.com/office/powerpoint/2012/main" userId="S::RHeinLein@jmt.com::6e2cfdf6-7a95-4820-8f69-4348114426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3A"/>
    <a:srgbClr val="002B55"/>
    <a:srgbClr val="BFCAD4"/>
    <a:srgbClr val="597590"/>
    <a:srgbClr val="E5E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46" autoAdjust="0"/>
  </p:normalViewPr>
  <p:slideViewPr>
    <p:cSldViewPr snapToGrid="0">
      <p:cViewPr varScale="1">
        <p:scale>
          <a:sx n="91" d="100"/>
          <a:sy n="91" d="100"/>
        </p:scale>
        <p:origin x="7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07T08:24:10.761" idx="6">
    <p:pos x="7411" y="826"/>
    <p:text>Can we find a really bad picture/pictures to illustrate these? Open manhole, really low wires, something sticking into the PAR, a really narrow sidewalk from utility stuff</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434BD-83D1-4671-A991-A25F0214F936}" type="datetimeFigureOut">
              <a:rPr lang="en-US" smtClean="0"/>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2C1A2-F294-4EC4-89C6-5DC4B9C2E8EF}" type="slidenum">
              <a:rPr lang="en-US" smtClean="0"/>
              <a:t>‹#›</a:t>
            </a:fld>
            <a:endParaRPr lang="en-US"/>
          </a:p>
        </p:txBody>
      </p:sp>
    </p:spTree>
    <p:extLst>
      <p:ext uri="{BB962C8B-B14F-4D97-AF65-F5344CB8AC3E}">
        <p14:creationId xmlns:p14="http://schemas.microsoft.com/office/powerpoint/2010/main" val="409688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present applies to DelDOT work AND work performed for municipalities or private work within the public ROW. There may be a utility permit issued that impacts municipal PAR’s but impacts a DelDOT roadway.</a:t>
            </a:r>
          </a:p>
        </p:txBody>
      </p:sp>
      <p:sp>
        <p:nvSpPr>
          <p:cNvPr id="4" name="Slide Number Placeholder 3"/>
          <p:cNvSpPr>
            <a:spLocks noGrp="1"/>
          </p:cNvSpPr>
          <p:nvPr>
            <p:ph type="sldNum" sz="quarter" idx="5"/>
          </p:nvPr>
        </p:nvSpPr>
        <p:spPr/>
        <p:txBody>
          <a:bodyPr/>
          <a:lstStyle/>
          <a:p>
            <a:fld id="{E622C1A2-F294-4EC4-89C6-5DC4B9C2E8EF}" type="slidenum">
              <a:rPr lang="en-US" smtClean="0"/>
              <a:t>1</a:t>
            </a:fld>
            <a:endParaRPr lang="en-US"/>
          </a:p>
        </p:txBody>
      </p:sp>
    </p:spTree>
    <p:extLst>
      <p:ext uri="{BB962C8B-B14F-4D97-AF65-F5344CB8AC3E}">
        <p14:creationId xmlns:p14="http://schemas.microsoft.com/office/powerpoint/2010/main" val="361253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10</a:t>
            </a:fld>
            <a:endParaRPr lang="en-US"/>
          </a:p>
        </p:txBody>
      </p:sp>
    </p:spTree>
    <p:extLst>
      <p:ext uri="{BB962C8B-B14F-4D97-AF65-F5344CB8AC3E}">
        <p14:creationId xmlns:p14="http://schemas.microsoft.com/office/powerpoint/2010/main" val="57041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animated images are for poor vertical clearance.</a:t>
            </a:r>
          </a:p>
        </p:txBody>
      </p:sp>
      <p:sp>
        <p:nvSpPr>
          <p:cNvPr id="4" name="Slide Number Placeholder 3"/>
          <p:cNvSpPr>
            <a:spLocks noGrp="1"/>
          </p:cNvSpPr>
          <p:nvPr>
            <p:ph type="sldNum" sz="quarter" idx="5"/>
          </p:nvPr>
        </p:nvSpPr>
        <p:spPr/>
        <p:txBody>
          <a:bodyPr/>
          <a:lstStyle/>
          <a:p>
            <a:fld id="{E622C1A2-F294-4EC4-89C6-5DC4B9C2E8EF}" type="slidenum">
              <a:rPr lang="en-US" smtClean="0"/>
              <a:t>11</a:t>
            </a:fld>
            <a:endParaRPr lang="en-US"/>
          </a:p>
        </p:txBody>
      </p:sp>
    </p:spTree>
    <p:extLst>
      <p:ext uri="{BB962C8B-B14F-4D97-AF65-F5344CB8AC3E}">
        <p14:creationId xmlns:p14="http://schemas.microsoft.com/office/powerpoint/2010/main" val="3615154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placement of utilities can impact a coherent and continuous PAR corridor. In many circumstances, the designer is challenged with finding locations outside of the PAR for utility poles. Physical objects such as utility poles that are not relocated or redesigned and protrude into or obstruct the PAR reduce the effective width of the PAR and create challenges for persons with disabilities, especially persons with visual impairments. </a:t>
            </a:r>
          </a:p>
        </p:txBody>
      </p:sp>
      <p:sp>
        <p:nvSpPr>
          <p:cNvPr id="4" name="Slide Number Placeholder 3"/>
          <p:cNvSpPr>
            <a:spLocks noGrp="1"/>
          </p:cNvSpPr>
          <p:nvPr>
            <p:ph type="sldNum" sz="quarter" idx="5"/>
          </p:nvPr>
        </p:nvSpPr>
        <p:spPr/>
        <p:txBody>
          <a:bodyPr/>
          <a:lstStyle/>
          <a:p>
            <a:fld id="{E622C1A2-F294-4EC4-89C6-5DC4B9C2E8EF}" type="slidenum">
              <a:rPr lang="en-US" smtClean="0"/>
              <a:t>12</a:t>
            </a:fld>
            <a:endParaRPr lang="en-US"/>
          </a:p>
        </p:txBody>
      </p:sp>
    </p:spTree>
    <p:extLst>
      <p:ext uri="{BB962C8B-B14F-4D97-AF65-F5344CB8AC3E}">
        <p14:creationId xmlns:p14="http://schemas.microsoft.com/office/powerpoint/2010/main" val="1740937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Utility covers located in the PAR pose compliance challenges. Where practical, designers shall first pursue relocation of the PAR or utilities to avoid the challenges created for users. </a:t>
            </a:r>
            <a:br>
              <a:rPr lang="en-US" dirty="0"/>
            </a:br>
            <a:endParaRPr lang="en-US" dirty="0"/>
          </a:p>
          <a:p>
            <a:r>
              <a:rPr lang="en-US" dirty="0"/>
              <a:t>Vertical differences cannot be &gt;1/4” &amp; Horizontal gaps cannot be greater than 1/2”</a:t>
            </a:r>
          </a:p>
        </p:txBody>
      </p:sp>
      <p:sp>
        <p:nvSpPr>
          <p:cNvPr id="4" name="Slide Number Placeholder 3"/>
          <p:cNvSpPr>
            <a:spLocks noGrp="1"/>
          </p:cNvSpPr>
          <p:nvPr>
            <p:ph type="sldNum" sz="quarter" idx="5"/>
          </p:nvPr>
        </p:nvSpPr>
        <p:spPr/>
        <p:txBody>
          <a:bodyPr/>
          <a:lstStyle/>
          <a:p>
            <a:fld id="{E622C1A2-F294-4EC4-89C6-5DC4B9C2E8EF}" type="slidenum">
              <a:rPr lang="en-US" smtClean="0"/>
              <a:t>13</a:t>
            </a:fld>
            <a:endParaRPr lang="en-US"/>
          </a:p>
        </p:txBody>
      </p:sp>
    </p:spTree>
    <p:extLst>
      <p:ext uri="{BB962C8B-B14F-4D97-AF65-F5344CB8AC3E}">
        <p14:creationId xmlns:p14="http://schemas.microsoft.com/office/powerpoint/2010/main" val="3007051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Pinch points are not allowed in new construction.</a:t>
            </a:r>
          </a:p>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14</a:t>
            </a:fld>
            <a:endParaRPr lang="en-US"/>
          </a:p>
        </p:txBody>
      </p:sp>
    </p:spTree>
    <p:extLst>
      <p:ext uri="{BB962C8B-B14F-4D97-AF65-F5344CB8AC3E}">
        <p14:creationId xmlns:p14="http://schemas.microsoft.com/office/powerpoint/2010/main" val="302665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thing an inspector is looking for is that a negative impact was not created. In the photo on the left and middle, the sidewalk is narrowed. On the photo on the right, the entire sidewalk is blocked. </a:t>
            </a:r>
          </a:p>
        </p:txBody>
      </p:sp>
      <p:sp>
        <p:nvSpPr>
          <p:cNvPr id="4" name="Slide Number Placeholder 3"/>
          <p:cNvSpPr>
            <a:spLocks noGrp="1"/>
          </p:cNvSpPr>
          <p:nvPr>
            <p:ph type="sldNum" sz="quarter" idx="5"/>
          </p:nvPr>
        </p:nvSpPr>
        <p:spPr/>
        <p:txBody>
          <a:bodyPr/>
          <a:lstStyle/>
          <a:p>
            <a:fld id="{E622C1A2-F294-4EC4-89C6-5DC4B9C2E8EF}" type="slidenum">
              <a:rPr lang="en-US" smtClean="0"/>
              <a:t>15</a:t>
            </a:fld>
            <a:endParaRPr lang="en-US"/>
          </a:p>
        </p:txBody>
      </p:sp>
    </p:spTree>
    <p:extLst>
      <p:ext uri="{BB962C8B-B14F-4D97-AF65-F5344CB8AC3E}">
        <p14:creationId xmlns:p14="http://schemas.microsoft.com/office/powerpoint/2010/main" val="2651855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16</a:t>
            </a:fld>
            <a:endParaRPr lang="en-US"/>
          </a:p>
        </p:txBody>
      </p:sp>
    </p:spTree>
    <p:extLst>
      <p:ext uri="{BB962C8B-B14F-4D97-AF65-F5344CB8AC3E}">
        <p14:creationId xmlns:p14="http://schemas.microsoft.com/office/powerpoint/2010/main" val="260706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2</a:t>
            </a:fld>
            <a:endParaRPr lang="en-US"/>
          </a:p>
        </p:txBody>
      </p:sp>
    </p:spTree>
    <p:extLst>
      <p:ext uri="{BB962C8B-B14F-4D97-AF65-F5344CB8AC3E}">
        <p14:creationId xmlns:p14="http://schemas.microsoft.com/office/powerpoint/2010/main" val="28036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the public interest for utility facilities to jointly use the right-of-way when such use and occupancy does not have adverse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PAS is most important in Delaware and ROW where DelDOT has jurisdiction, PROWAG is federal guidelines in ROW, and ADAAG is important but for sites and facilities so not where DelDOT cares.</a:t>
            </a:r>
          </a:p>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3</a:t>
            </a:fld>
            <a:endParaRPr lang="en-US"/>
          </a:p>
        </p:txBody>
      </p:sp>
    </p:spTree>
    <p:extLst>
      <p:ext uri="{BB962C8B-B14F-4D97-AF65-F5344CB8AC3E}">
        <p14:creationId xmlns:p14="http://schemas.microsoft.com/office/powerpoint/2010/main" val="190772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4</a:t>
            </a:fld>
            <a:endParaRPr lang="en-US"/>
          </a:p>
        </p:txBody>
      </p:sp>
    </p:spTree>
    <p:extLst>
      <p:ext uri="{BB962C8B-B14F-4D97-AF65-F5344CB8AC3E}">
        <p14:creationId xmlns:p14="http://schemas.microsoft.com/office/powerpoint/2010/main" val="131598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sections come from the Delaware Utilities Manual. </a:t>
            </a:r>
          </a:p>
        </p:txBody>
      </p:sp>
      <p:sp>
        <p:nvSpPr>
          <p:cNvPr id="4" name="Slide Number Placeholder 3"/>
          <p:cNvSpPr>
            <a:spLocks noGrp="1"/>
          </p:cNvSpPr>
          <p:nvPr>
            <p:ph type="sldNum" sz="quarter" idx="5"/>
          </p:nvPr>
        </p:nvSpPr>
        <p:spPr/>
        <p:txBody>
          <a:bodyPr/>
          <a:lstStyle/>
          <a:p>
            <a:fld id="{E622C1A2-F294-4EC4-89C6-5DC4B9C2E8EF}" type="slidenum">
              <a:rPr lang="en-US" smtClean="0"/>
              <a:t>5</a:t>
            </a:fld>
            <a:endParaRPr lang="en-US"/>
          </a:p>
        </p:txBody>
      </p:sp>
    </p:spTree>
    <p:extLst>
      <p:ext uri="{BB962C8B-B14F-4D97-AF65-F5344CB8AC3E}">
        <p14:creationId xmlns:p14="http://schemas.microsoft.com/office/powerpoint/2010/main" val="54022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6</a:t>
            </a:fld>
            <a:endParaRPr lang="en-US"/>
          </a:p>
        </p:txBody>
      </p:sp>
    </p:spTree>
    <p:extLst>
      <p:ext uri="{BB962C8B-B14F-4D97-AF65-F5344CB8AC3E}">
        <p14:creationId xmlns:p14="http://schemas.microsoft.com/office/powerpoint/2010/main" val="365263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7</a:t>
            </a:fld>
            <a:endParaRPr lang="en-US"/>
          </a:p>
        </p:txBody>
      </p:sp>
    </p:spTree>
    <p:extLst>
      <p:ext uri="{BB962C8B-B14F-4D97-AF65-F5344CB8AC3E}">
        <p14:creationId xmlns:p14="http://schemas.microsoft.com/office/powerpoint/2010/main" val="105379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Applications for Pedestrian Control during construction.</a:t>
            </a:r>
          </a:p>
        </p:txBody>
      </p:sp>
      <p:sp>
        <p:nvSpPr>
          <p:cNvPr id="4" name="Slide Number Placeholder 3"/>
          <p:cNvSpPr>
            <a:spLocks noGrp="1"/>
          </p:cNvSpPr>
          <p:nvPr>
            <p:ph type="sldNum" sz="quarter" idx="5"/>
          </p:nvPr>
        </p:nvSpPr>
        <p:spPr/>
        <p:txBody>
          <a:bodyPr/>
          <a:lstStyle/>
          <a:p>
            <a:fld id="{E622C1A2-F294-4EC4-89C6-5DC4B9C2E8EF}" type="slidenum">
              <a:rPr lang="en-US" smtClean="0"/>
              <a:t>8</a:t>
            </a:fld>
            <a:endParaRPr lang="en-US"/>
          </a:p>
        </p:txBody>
      </p:sp>
    </p:spTree>
    <p:extLst>
      <p:ext uri="{BB962C8B-B14F-4D97-AF65-F5344CB8AC3E}">
        <p14:creationId xmlns:p14="http://schemas.microsoft.com/office/powerpoint/2010/main" val="258910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2C1A2-F294-4EC4-89C6-5DC4B9C2E8EF}" type="slidenum">
              <a:rPr lang="en-US" smtClean="0"/>
              <a:t>9</a:t>
            </a:fld>
            <a:endParaRPr lang="en-US"/>
          </a:p>
        </p:txBody>
      </p:sp>
    </p:spTree>
    <p:extLst>
      <p:ext uri="{BB962C8B-B14F-4D97-AF65-F5344CB8AC3E}">
        <p14:creationId xmlns:p14="http://schemas.microsoft.com/office/powerpoint/2010/main" val="35168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336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ECE898-B5D3-4B78-AEBC-0CD4609F0F9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341698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ECE898-B5D3-4B78-AEBC-0CD4609F0F9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72734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0" name="Rectangle 9"/>
          <p:cNvSpPr/>
          <p:nvPr/>
        </p:nvSpPr>
        <p:spPr>
          <a:xfrm>
            <a:off x="-89802" y="-1842244"/>
            <a:ext cx="2171124" cy="35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7240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4237021" y="0"/>
            <a:ext cx="7954979" cy="5550408"/>
          </a:xfrm>
          <a:prstGeom prst="rect">
            <a:avLst/>
          </a:prstGeom>
          <a:solidFill>
            <a:schemeClr val="bg1"/>
          </a:solidFill>
        </p:spPr>
        <p:txBody>
          <a:bodyPr/>
          <a:lstStyle/>
          <a:p>
            <a:endParaRPr lang="en-US"/>
          </a:p>
        </p:txBody>
      </p:sp>
      <p:sp>
        <p:nvSpPr>
          <p:cNvPr id="16" name="Rectangle 15">
            <a:extLst>
              <a:ext uri="{FF2B5EF4-FFF2-40B4-BE49-F238E27FC236}">
                <a16:creationId xmlns:a16="http://schemas.microsoft.com/office/drawing/2014/main" id="{5B8FA2A1-B3F7-457D-84BA-150961C29CA4}"/>
              </a:ext>
            </a:extLst>
          </p:cNvPr>
          <p:cNvSpPr/>
          <p:nvPr userDrawn="1"/>
        </p:nvSpPr>
        <p:spPr>
          <a:xfrm>
            <a:off x="2" y="-22"/>
            <a:ext cx="4031385" cy="55714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BB5E9B92-53B4-4592-9439-6E3A1E80C1F8}"/>
              </a:ext>
            </a:extLst>
          </p:cNvPr>
          <p:cNvGrpSpPr/>
          <p:nvPr userDrawn="1"/>
        </p:nvGrpSpPr>
        <p:grpSpPr>
          <a:xfrm>
            <a:off x="1565755" y="-199176"/>
            <a:ext cx="2498336" cy="1578338"/>
            <a:chOff x="2778128" y="-104585"/>
            <a:chExt cx="1269169" cy="1022768"/>
          </a:xfrm>
        </p:grpSpPr>
        <p:sp>
          <p:nvSpPr>
            <p:cNvPr id="18" name="Parallelogram 5">
              <a:extLst>
                <a:ext uri="{FF2B5EF4-FFF2-40B4-BE49-F238E27FC236}">
                  <a16:creationId xmlns:a16="http://schemas.microsoft.com/office/drawing/2014/main" id="{A4B78DD6-DBA6-449F-B318-965B78A5D111}"/>
                </a:ext>
              </a:extLst>
            </p:cNvPr>
            <p:cNvSpPr/>
            <p:nvPr/>
          </p:nvSpPr>
          <p:spPr>
            <a:xfrm rot="21050481" flipH="1">
              <a:off x="2778128" y="-104585"/>
              <a:ext cx="1269169" cy="465351"/>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0555"/>
                <a:gd name="connsiteY0" fmla="*/ 1858499 h 4199818"/>
                <a:gd name="connsiteX1" fmla="*/ 1490555 w 1490555"/>
                <a:gd name="connsiteY1" fmla="*/ -3 h 4199818"/>
                <a:gd name="connsiteX2" fmla="*/ 53888 w 1490555"/>
                <a:gd name="connsiteY2" fmla="*/ 4199815 h 4199818"/>
                <a:gd name="connsiteX3" fmla="*/ 0 w 1490555"/>
                <a:gd name="connsiteY3" fmla="*/ 1858499 h 4199818"/>
              </a:gdLst>
              <a:ahLst/>
              <a:cxnLst>
                <a:cxn ang="0">
                  <a:pos x="connsiteX0" y="connsiteY0"/>
                </a:cxn>
                <a:cxn ang="0">
                  <a:pos x="connsiteX1" y="connsiteY1"/>
                </a:cxn>
                <a:cxn ang="0">
                  <a:pos x="connsiteX2" y="connsiteY2"/>
                </a:cxn>
                <a:cxn ang="0">
                  <a:pos x="connsiteX3" y="connsiteY3"/>
                </a:cxn>
              </a:cxnLst>
              <a:rect l="l" t="t" r="r" b="b"/>
              <a:pathLst>
                <a:path w="1490555" h="4199818">
                  <a:moveTo>
                    <a:pt x="0" y="1858499"/>
                  </a:moveTo>
                  <a:lnTo>
                    <a:pt x="1490555" y="-3"/>
                  </a:lnTo>
                  <a:lnTo>
                    <a:pt x="53888" y="4199815"/>
                  </a:lnTo>
                  <a:lnTo>
                    <a:pt x="0" y="1858499"/>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9" name="Parallelogram 5">
              <a:extLst>
                <a:ext uri="{FF2B5EF4-FFF2-40B4-BE49-F238E27FC236}">
                  <a16:creationId xmlns:a16="http://schemas.microsoft.com/office/drawing/2014/main" id="{8A5A2DAD-3E1D-4379-8325-251C94BB9665}"/>
                </a:ext>
              </a:extLst>
            </p:cNvPr>
            <p:cNvSpPr/>
            <p:nvPr/>
          </p:nvSpPr>
          <p:spPr>
            <a:xfrm rot="21050481" flipH="1">
              <a:off x="2859270" y="16598"/>
              <a:ext cx="1134915" cy="901585"/>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297594"/>
                <a:gd name="connsiteY0" fmla="*/ 6527551 h 8043799"/>
                <a:gd name="connsiteX1" fmla="*/ 1297594 w 1297594"/>
                <a:gd name="connsiteY1" fmla="*/ 2 h 8043799"/>
                <a:gd name="connsiteX2" fmla="*/ 8807 w 1297594"/>
                <a:gd name="connsiteY2" fmla="*/ 8043801 h 8043799"/>
                <a:gd name="connsiteX3" fmla="*/ 0 w 1297594"/>
                <a:gd name="connsiteY3" fmla="*/ 6527551 h 8043799"/>
                <a:gd name="connsiteX0" fmla="*/ 0 w 1297594"/>
                <a:gd name="connsiteY0" fmla="*/ 6527551 h 7857656"/>
                <a:gd name="connsiteX1" fmla="*/ 1297594 w 1297594"/>
                <a:gd name="connsiteY1" fmla="*/ 2 h 7857656"/>
                <a:gd name="connsiteX2" fmla="*/ 33809 w 1297594"/>
                <a:gd name="connsiteY2" fmla="*/ 7857654 h 7857656"/>
                <a:gd name="connsiteX3" fmla="*/ 0 w 1297594"/>
                <a:gd name="connsiteY3" fmla="*/ 6527551 h 7857656"/>
                <a:gd name="connsiteX0" fmla="*/ 1 w 1289595"/>
                <a:gd name="connsiteY0" fmla="*/ 6495474 h 7857656"/>
                <a:gd name="connsiteX1" fmla="*/ 1289595 w 1289595"/>
                <a:gd name="connsiteY1" fmla="*/ 2 h 7857656"/>
                <a:gd name="connsiteX2" fmla="*/ 25810 w 1289595"/>
                <a:gd name="connsiteY2" fmla="*/ 7857654 h 7857656"/>
                <a:gd name="connsiteX3" fmla="*/ 1 w 1289595"/>
                <a:gd name="connsiteY3" fmla="*/ 6495474 h 7857656"/>
              </a:gdLst>
              <a:ahLst/>
              <a:cxnLst>
                <a:cxn ang="0">
                  <a:pos x="connsiteX0" y="connsiteY0"/>
                </a:cxn>
                <a:cxn ang="0">
                  <a:pos x="connsiteX1" y="connsiteY1"/>
                </a:cxn>
                <a:cxn ang="0">
                  <a:pos x="connsiteX2" y="connsiteY2"/>
                </a:cxn>
                <a:cxn ang="0">
                  <a:pos x="connsiteX3" y="connsiteY3"/>
                </a:cxn>
              </a:cxnLst>
              <a:rect l="l" t="t" r="r" b="b"/>
              <a:pathLst>
                <a:path w="1289595" h="7857656">
                  <a:moveTo>
                    <a:pt x="1" y="6495474"/>
                  </a:moveTo>
                  <a:lnTo>
                    <a:pt x="1289595" y="2"/>
                  </a:lnTo>
                  <a:lnTo>
                    <a:pt x="25810" y="7857654"/>
                  </a:lnTo>
                  <a:cubicBezTo>
                    <a:pt x="31493" y="7836000"/>
                    <a:pt x="2891" y="6476107"/>
                    <a:pt x="1" y="6495474"/>
                  </a:cubicBezTo>
                  <a:close/>
                </a:path>
              </a:pathLst>
            </a:custGeom>
            <a:solidFill>
              <a:srgbClr val="D1D3D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0" name="Parallelogram 5">
              <a:extLst>
                <a:ext uri="{FF2B5EF4-FFF2-40B4-BE49-F238E27FC236}">
                  <a16:creationId xmlns:a16="http://schemas.microsoft.com/office/drawing/2014/main" id="{57D6E0FF-23C4-4036-9849-89B4424E0307}"/>
                </a:ext>
              </a:extLst>
            </p:cNvPr>
            <p:cNvSpPr/>
            <p:nvPr/>
          </p:nvSpPr>
          <p:spPr>
            <a:xfrm rot="21050481" flipH="1">
              <a:off x="2789264" y="-70874"/>
              <a:ext cx="1230275" cy="60561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19408"/>
                <a:gd name="connsiteY0" fmla="*/ 4165005 h 5277014"/>
                <a:gd name="connsiteX1" fmla="*/ 1419408 w 1419408"/>
                <a:gd name="connsiteY1" fmla="*/ -3 h 5277014"/>
                <a:gd name="connsiteX2" fmla="*/ 55261 w 1419408"/>
                <a:gd name="connsiteY2" fmla="*/ 5277011 h 5277014"/>
                <a:gd name="connsiteX3" fmla="*/ 0 w 1419408"/>
                <a:gd name="connsiteY3" fmla="*/ 4165005 h 5277014"/>
                <a:gd name="connsiteX0" fmla="*/ 0 w 1395004"/>
                <a:gd name="connsiteY0" fmla="*/ 4090425 h 5277014"/>
                <a:gd name="connsiteX1" fmla="*/ 1395004 w 1395004"/>
                <a:gd name="connsiteY1" fmla="*/ -3 h 5277014"/>
                <a:gd name="connsiteX2" fmla="*/ 30857 w 1395004"/>
                <a:gd name="connsiteY2" fmla="*/ 5277011 h 5277014"/>
                <a:gd name="connsiteX3" fmla="*/ 0 w 1395004"/>
                <a:gd name="connsiteY3" fmla="*/ 4090425 h 5277014"/>
              </a:gdLst>
              <a:ahLst/>
              <a:cxnLst>
                <a:cxn ang="0">
                  <a:pos x="connsiteX0" y="connsiteY0"/>
                </a:cxn>
                <a:cxn ang="0">
                  <a:pos x="connsiteX1" y="connsiteY1"/>
                </a:cxn>
                <a:cxn ang="0">
                  <a:pos x="connsiteX2" y="connsiteY2"/>
                </a:cxn>
                <a:cxn ang="0">
                  <a:pos x="connsiteX3" y="connsiteY3"/>
                </a:cxn>
              </a:cxnLst>
              <a:rect l="l" t="t" r="r" b="b"/>
              <a:pathLst>
                <a:path w="1395004" h="5277014">
                  <a:moveTo>
                    <a:pt x="0" y="4090425"/>
                  </a:moveTo>
                  <a:lnTo>
                    <a:pt x="1395004" y="-3"/>
                  </a:lnTo>
                  <a:lnTo>
                    <a:pt x="30857" y="5277011"/>
                  </a:lnTo>
                  <a:lnTo>
                    <a:pt x="0" y="409042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1" name="Parallelogram 5">
              <a:extLst>
                <a:ext uri="{FF2B5EF4-FFF2-40B4-BE49-F238E27FC236}">
                  <a16:creationId xmlns:a16="http://schemas.microsoft.com/office/drawing/2014/main" id="{1F9038BB-896C-4E9F-B7D2-CEF5B82381F8}"/>
                </a:ext>
              </a:extLst>
            </p:cNvPr>
            <p:cNvSpPr/>
            <p:nvPr/>
          </p:nvSpPr>
          <p:spPr>
            <a:xfrm rot="21050481" flipH="1">
              <a:off x="2833665" y="-23101"/>
              <a:ext cx="1170287" cy="737748"/>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60 w 1351826"/>
                <a:gd name="connsiteY0" fmla="*/ 5229620 h 6430037"/>
                <a:gd name="connsiteX1" fmla="*/ 1351826 w 1351826"/>
                <a:gd name="connsiteY1" fmla="*/ 2 h 6430037"/>
                <a:gd name="connsiteX2" fmla="*/ 50486 w 1351826"/>
                <a:gd name="connsiteY2" fmla="*/ 6429662 h 6430037"/>
                <a:gd name="connsiteX3" fmla="*/ 60 w 1351826"/>
                <a:gd name="connsiteY3" fmla="*/ 5229620 h 6430037"/>
                <a:gd name="connsiteX0" fmla="*/ 90 w 1333518"/>
                <a:gd name="connsiteY0" fmla="*/ 5140369 h 6430011"/>
                <a:gd name="connsiteX1" fmla="*/ 1333518 w 1333518"/>
                <a:gd name="connsiteY1" fmla="*/ 2 h 6430011"/>
                <a:gd name="connsiteX2" fmla="*/ 32178 w 1333518"/>
                <a:gd name="connsiteY2" fmla="*/ 6429662 h 6430011"/>
                <a:gd name="connsiteX3" fmla="*/ 90 w 1333518"/>
                <a:gd name="connsiteY3" fmla="*/ 5140369 h 6430011"/>
                <a:gd name="connsiteX0" fmla="*/ 106 w 1327906"/>
                <a:gd name="connsiteY0" fmla="*/ 5133408 h 6430011"/>
                <a:gd name="connsiteX1" fmla="*/ 1327906 w 1327906"/>
                <a:gd name="connsiteY1" fmla="*/ 2 h 6430011"/>
                <a:gd name="connsiteX2" fmla="*/ 26566 w 1327906"/>
                <a:gd name="connsiteY2" fmla="*/ 6429662 h 6430011"/>
                <a:gd name="connsiteX3" fmla="*/ 106 w 1327906"/>
                <a:gd name="connsiteY3" fmla="*/ 5133408 h 6430011"/>
              </a:gdLst>
              <a:ahLst/>
              <a:cxnLst>
                <a:cxn ang="0">
                  <a:pos x="connsiteX0" y="connsiteY0"/>
                </a:cxn>
                <a:cxn ang="0">
                  <a:pos x="connsiteX1" y="connsiteY1"/>
                </a:cxn>
                <a:cxn ang="0">
                  <a:pos x="connsiteX2" y="connsiteY2"/>
                </a:cxn>
                <a:cxn ang="0">
                  <a:pos x="connsiteX3" y="connsiteY3"/>
                </a:cxn>
              </a:cxnLst>
              <a:rect l="l" t="t" r="r" b="b"/>
              <a:pathLst>
                <a:path w="1327906" h="6430011">
                  <a:moveTo>
                    <a:pt x="106" y="5133408"/>
                  </a:moveTo>
                  <a:lnTo>
                    <a:pt x="1327906" y="2"/>
                  </a:lnTo>
                  <a:cubicBezTo>
                    <a:pt x="883928" y="2207597"/>
                    <a:pt x="470544" y="4222067"/>
                    <a:pt x="26566" y="6429662"/>
                  </a:cubicBezTo>
                  <a:cubicBezTo>
                    <a:pt x="27748" y="6454232"/>
                    <a:pt x="-1983" y="5161280"/>
                    <a:pt x="106" y="5133408"/>
                  </a:cubicBezTo>
                  <a:close/>
                </a:path>
              </a:pathLst>
            </a:custGeom>
            <a:solidFill>
              <a:srgbClr val="D1D3D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cxnSp>
        <p:nvCxnSpPr>
          <p:cNvPr id="22" name="Straight Connector 21">
            <a:extLst>
              <a:ext uri="{FF2B5EF4-FFF2-40B4-BE49-F238E27FC236}">
                <a16:creationId xmlns:a16="http://schemas.microsoft.com/office/drawing/2014/main" id="{82DA201C-E83F-419D-BD72-8250DE743940}"/>
              </a:ext>
            </a:extLst>
          </p:cNvPr>
          <p:cNvCxnSpPr>
            <a:cxnSpLocks/>
          </p:cNvCxnSpPr>
          <p:nvPr userDrawn="1"/>
        </p:nvCxnSpPr>
        <p:spPr>
          <a:xfrm>
            <a:off x="4125420" y="-22"/>
            <a:ext cx="0" cy="557144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3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 y="2800725"/>
            <a:ext cx="5875699" cy="3638428"/>
          </a:xfrm>
          <a:prstGeom prst="rect">
            <a:avLst/>
          </a:prstGeom>
          <a:solidFill>
            <a:schemeClr val="bg1"/>
          </a:solidFill>
        </p:spPr>
        <p:txBody>
          <a:bodyPr/>
          <a:lstStyle/>
          <a:p>
            <a:endParaRPr lang="en-US"/>
          </a:p>
        </p:txBody>
      </p:sp>
      <p:sp>
        <p:nvSpPr>
          <p:cNvPr id="16" name="Rectangle 15">
            <a:extLst>
              <a:ext uri="{FF2B5EF4-FFF2-40B4-BE49-F238E27FC236}">
                <a16:creationId xmlns:a16="http://schemas.microsoft.com/office/drawing/2014/main" id="{5B8FA2A1-B3F7-457D-84BA-150961C29CA4}"/>
              </a:ext>
            </a:extLst>
          </p:cNvPr>
          <p:cNvSpPr/>
          <p:nvPr userDrawn="1"/>
        </p:nvSpPr>
        <p:spPr>
          <a:xfrm>
            <a:off x="1" y="956815"/>
            <a:ext cx="12229003" cy="16477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BB5E9B92-53B4-4592-9439-6E3A1E80C1F8}"/>
              </a:ext>
            </a:extLst>
          </p:cNvPr>
          <p:cNvGrpSpPr/>
          <p:nvPr userDrawn="1"/>
        </p:nvGrpSpPr>
        <p:grpSpPr>
          <a:xfrm>
            <a:off x="10214012" y="783651"/>
            <a:ext cx="2040197" cy="1260671"/>
            <a:chOff x="2778128" y="-104585"/>
            <a:chExt cx="1269169" cy="1022768"/>
          </a:xfrm>
        </p:grpSpPr>
        <p:sp>
          <p:nvSpPr>
            <p:cNvPr id="18" name="Parallelogram 5">
              <a:extLst>
                <a:ext uri="{FF2B5EF4-FFF2-40B4-BE49-F238E27FC236}">
                  <a16:creationId xmlns:a16="http://schemas.microsoft.com/office/drawing/2014/main" id="{A4B78DD6-DBA6-449F-B318-965B78A5D111}"/>
                </a:ext>
              </a:extLst>
            </p:cNvPr>
            <p:cNvSpPr/>
            <p:nvPr/>
          </p:nvSpPr>
          <p:spPr>
            <a:xfrm rot="21050481" flipH="1">
              <a:off x="2778128" y="-104585"/>
              <a:ext cx="1269169" cy="465351"/>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0555"/>
                <a:gd name="connsiteY0" fmla="*/ 1858499 h 4199818"/>
                <a:gd name="connsiteX1" fmla="*/ 1490555 w 1490555"/>
                <a:gd name="connsiteY1" fmla="*/ -3 h 4199818"/>
                <a:gd name="connsiteX2" fmla="*/ 53888 w 1490555"/>
                <a:gd name="connsiteY2" fmla="*/ 4199815 h 4199818"/>
                <a:gd name="connsiteX3" fmla="*/ 0 w 1490555"/>
                <a:gd name="connsiteY3" fmla="*/ 1858499 h 4199818"/>
              </a:gdLst>
              <a:ahLst/>
              <a:cxnLst>
                <a:cxn ang="0">
                  <a:pos x="connsiteX0" y="connsiteY0"/>
                </a:cxn>
                <a:cxn ang="0">
                  <a:pos x="connsiteX1" y="connsiteY1"/>
                </a:cxn>
                <a:cxn ang="0">
                  <a:pos x="connsiteX2" y="connsiteY2"/>
                </a:cxn>
                <a:cxn ang="0">
                  <a:pos x="connsiteX3" y="connsiteY3"/>
                </a:cxn>
              </a:cxnLst>
              <a:rect l="l" t="t" r="r" b="b"/>
              <a:pathLst>
                <a:path w="1490555" h="4199818">
                  <a:moveTo>
                    <a:pt x="0" y="1858499"/>
                  </a:moveTo>
                  <a:lnTo>
                    <a:pt x="1490555" y="-3"/>
                  </a:lnTo>
                  <a:lnTo>
                    <a:pt x="53888" y="4199815"/>
                  </a:lnTo>
                  <a:lnTo>
                    <a:pt x="0" y="1858499"/>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9" name="Parallelogram 5">
              <a:extLst>
                <a:ext uri="{FF2B5EF4-FFF2-40B4-BE49-F238E27FC236}">
                  <a16:creationId xmlns:a16="http://schemas.microsoft.com/office/drawing/2014/main" id="{8A5A2DAD-3E1D-4379-8325-251C94BB9665}"/>
                </a:ext>
              </a:extLst>
            </p:cNvPr>
            <p:cNvSpPr/>
            <p:nvPr/>
          </p:nvSpPr>
          <p:spPr>
            <a:xfrm rot="21050481" flipH="1">
              <a:off x="2859270" y="16598"/>
              <a:ext cx="1134915" cy="901585"/>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297594"/>
                <a:gd name="connsiteY0" fmla="*/ 6527551 h 8043799"/>
                <a:gd name="connsiteX1" fmla="*/ 1297594 w 1297594"/>
                <a:gd name="connsiteY1" fmla="*/ 2 h 8043799"/>
                <a:gd name="connsiteX2" fmla="*/ 8807 w 1297594"/>
                <a:gd name="connsiteY2" fmla="*/ 8043801 h 8043799"/>
                <a:gd name="connsiteX3" fmla="*/ 0 w 1297594"/>
                <a:gd name="connsiteY3" fmla="*/ 6527551 h 8043799"/>
                <a:gd name="connsiteX0" fmla="*/ 0 w 1297594"/>
                <a:gd name="connsiteY0" fmla="*/ 6527551 h 7857656"/>
                <a:gd name="connsiteX1" fmla="*/ 1297594 w 1297594"/>
                <a:gd name="connsiteY1" fmla="*/ 2 h 7857656"/>
                <a:gd name="connsiteX2" fmla="*/ 33809 w 1297594"/>
                <a:gd name="connsiteY2" fmla="*/ 7857654 h 7857656"/>
                <a:gd name="connsiteX3" fmla="*/ 0 w 1297594"/>
                <a:gd name="connsiteY3" fmla="*/ 6527551 h 7857656"/>
                <a:gd name="connsiteX0" fmla="*/ 1 w 1289595"/>
                <a:gd name="connsiteY0" fmla="*/ 6495474 h 7857656"/>
                <a:gd name="connsiteX1" fmla="*/ 1289595 w 1289595"/>
                <a:gd name="connsiteY1" fmla="*/ 2 h 7857656"/>
                <a:gd name="connsiteX2" fmla="*/ 25810 w 1289595"/>
                <a:gd name="connsiteY2" fmla="*/ 7857654 h 7857656"/>
                <a:gd name="connsiteX3" fmla="*/ 1 w 1289595"/>
                <a:gd name="connsiteY3" fmla="*/ 6495474 h 7857656"/>
              </a:gdLst>
              <a:ahLst/>
              <a:cxnLst>
                <a:cxn ang="0">
                  <a:pos x="connsiteX0" y="connsiteY0"/>
                </a:cxn>
                <a:cxn ang="0">
                  <a:pos x="connsiteX1" y="connsiteY1"/>
                </a:cxn>
                <a:cxn ang="0">
                  <a:pos x="connsiteX2" y="connsiteY2"/>
                </a:cxn>
                <a:cxn ang="0">
                  <a:pos x="connsiteX3" y="connsiteY3"/>
                </a:cxn>
              </a:cxnLst>
              <a:rect l="l" t="t" r="r" b="b"/>
              <a:pathLst>
                <a:path w="1289595" h="7857656">
                  <a:moveTo>
                    <a:pt x="1" y="6495474"/>
                  </a:moveTo>
                  <a:lnTo>
                    <a:pt x="1289595" y="2"/>
                  </a:lnTo>
                  <a:lnTo>
                    <a:pt x="25810" y="7857654"/>
                  </a:lnTo>
                  <a:cubicBezTo>
                    <a:pt x="31493" y="7836000"/>
                    <a:pt x="2891" y="6476107"/>
                    <a:pt x="1" y="6495474"/>
                  </a:cubicBezTo>
                  <a:close/>
                </a:path>
              </a:pathLst>
            </a:custGeom>
            <a:solidFill>
              <a:srgbClr val="D1D3D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0" name="Parallelogram 5">
              <a:extLst>
                <a:ext uri="{FF2B5EF4-FFF2-40B4-BE49-F238E27FC236}">
                  <a16:creationId xmlns:a16="http://schemas.microsoft.com/office/drawing/2014/main" id="{57D6E0FF-23C4-4036-9849-89B4424E0307}"/>
                </a:ext>
              </a:extLst>
            </p:cNvPr>
            <p:cNvSpPr/>
            <p:nvPr/>
          </p:nvSpPr>
          <p:spPr>
            <a:xfrm rot="21050481" flipH="1">
              <a:off x="2789264" y="-70874"/>
              <a:ext cx="1230275" cy="60561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19408"/>
                <a:gd name="connsiteY0" fmla="*/ 4165005 h 5277014"/>
                <a:gd name="connsiteX1" fmla="*/ 1419408 w 1419408"/>
                <a:gd name="connsiteY1" fmla="*/ -3 h 5277014"/>
                <a:gd name="connsiteX2" fmla="*/ 55261 w 1419408"/>
                <a:gd name="connsiteY2" fmla="*/ 5277011 h 5277014"/>
                <a:gd name="connsiteX3" fmla="*/ 0 w 1419408"/>
                <a:gd name="connsiteY3" fmla="*/ 4165005 h 5277014"/>
                <a:gd name="connsiteX0" fmla="*/ 0 w 1395004"/>
                <a:gd name="connsiteY0" fmla="*/ 4090425 h 5277014"/>
                <a:gd name="connsiteX1" fmla="*/ 1395004 w 1395004"/>
                <a:gd name="connsiteY1" fmla="*/ -3 h 5277014"/>
                <a:gd name="connsiteX2" fmla="*/ 30857 w 1395004"/>
                <a:gd name="connsiteY2" fmla="*/ 5277011 h 5277014"/>
                <a:gd name="connsiteX3" fmla="*/ 0 w 1395004"/>
                <a:gd name="connsiteY3" fmla="*/ 4090425 h 5277014"/>
              </a:gdLst>
              <a:ahLst/>
              <a:cxnLst>
                <a:cxn ang="0">
                  <a:pos x="connsiteX0" y="connsiteY0"/>
                </a:cxn>
                <a:cxn ang="0">
                  <a:pos x="connsiteX1" y="connsiteY1"/>
                </a:cxn>
                <a:cxn ang="0">
                  <a:pos x="connsiteX2" y="connsiteY2"/>
                </a:cxn>
                <a:cxn ang="0">
                  <a:pos x="connsiteX3" y="connsiteY3"/>
                </a:cxn>
              </a:cxnLst>
              <a:rect l="l" t="t" r="r" b="b"/>
              <a:pathLst>
                <a:path w="1395004" h="5277014">
                  <a:moveTo>
                    <a:pt x="0" y="4090425"/>
                  </a:moveTo>
                  <a:lnTo>
                    <a:pt x="1395004" y="-3"/>
                  </a:lnTo>
                  <a:lnTo>
                    <a:pt x="30857" y="5277011"/>
                  </a:lnTo>
                  <a:lnTo>
                    <a:pt x="0" y="409042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1" name="Parallelogram 5">
              <a:extLst>
                <a:ext uri="{FF2B5EF4-FFF2-40B4-BE49-F238E27FC236}">
                  <a16:creationId xmlns:a16="http://schemas.microsoft.com/office/drawing/2014/main" id="{1F9038BB-896C-4E9F-B7D2-CEF5B82381F8}"/>
                </a:ext>
              </a:extLst>
            </p:cNvPr>
            <p:cNvSpPr/>
            <p:nvPr/>
          </p:nvSpPr>
          <p:spPr>
            <a:xfrm rot="21050481" flipH="1">
              <a:off x="2833665" y="-23101"/>
              <a:ext cx="1170287" cy="737748"/>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60 w 1351826"/>
                <a:gd name="connsiteY0" fmla="*/ 5229620 h 6430037"/>
                <a:gd name="connsiteX1" fmla="*/ 1351826 w 1351826"/>
                <a:gd name="connsiteY1" fmla="*/ 2 h 6430037"/>
                <a:gd name="connsiteX2" fmla="*/ 50486 w 1351826"/>
                <a:gd name="connsiteY2" fmla="*/ 6429662 h 6430037"/>
                <a:gd name="connsiteX3" fmla="*/ 60 w 1351826"/>
                <a:gd name="connsiteY3" fmla="*/ 5229620 h 6430037"/>
                <a:gd name="connsiteX0" fmla="*/ 90 w 1333518"/>
                <a:gd name="connsiteY0" fmla="*/ 5140369 h 6430011"/>
                <a:gd name="connsiteX1" fmla="*/ 1333518 w 1333518"/>
                <a:gd name="connsiteY1" fmla="*/ 2 h 6430011"/>
                <a:gd name="connsiteX2" fmla="*/ 32178 w 1333518"/>
                <a:gd name="connsiteY2" fmla="*/ 6429662 h 6430011"/>
                <a:gd name="connsiteX3" fmla="*/ 90 w 1333518"/>
                <a:gd name="connsiteY3" fmla="*/ 5140369 h 6430011"/>
                <a:gd name="connsiteX0" fmla="*/ 106 w 1327906"/>
                <a:gd name="connsiteY0" fmla="*/ 5133408 h 6430011"/>
                <a:gd name="connsiteX1" fmla="*/ 1327906 w 1327906"/>
                <a:gd name="connsiteY1" fmla="*/ 2 h 6430011"/>
                <a:gd name="connsiteX2" fmla="*/ 26566 w 1327906"/>
                <a:gd name="connsiteY2" fmla="*/ 6429662 h 6430011"/>
                <a:gd name="connsiteX3" fmla="*/ 106 w 1327906"/>
                <a:gd name="connsiteY3" fmla="*/ 5133408 h 6430011"/>
              </a:gdLst>
              <a:ahLst/>
              <a:cxnLst>
                <a:cxn ang="0">
                  <a:pos x="connsiteX0" y="connsiteY0"/>
                </a:cxn>
                <a:cxn ang="0">
                  <a:pos x="connsiteX1" y="connsiteY1"/>
                </a:cxn>
                <a:cxn ang="0">
                  <a:pos x="connsiteX2" y="connsiteY2"/>
                </a:cxn>
                <a:cxn ang="0">
                  <a:pos x="connsiteX3" y="connsiteY3"/>
                </a:cxn>
              </a:cxnLst>
              <a:rect l="l" t="t" r="r" b="b"/>
              <a:pathLst>
                <a:path w="1327906" h="6430011">
                  <a:moveTo>
                    <a:pt x="106" y="5133408"/>
                  </a:moveTo>
                  <a:lnTo>
                    <a:pt x="1327906" y="2"/>
                  </a:lnTo>
                  <a:cubicBezTo>
                    <a:pt x="883928" y="2207597"/>
                    <a:pt x="470544" y="4222067"/>
                    <a:pt x="26566" y="6429662"/>
                  </a:cubicBezTo>
                  <a:cubicBezTo>
                    <a:pt x="27748" y="6454232"/>
                    <a:pt x="-1983" y="5161280"/>
                    <a:pt x="106" y="5133408"/>
                  </a:cubicBezTo>
                  <a:close/>
                </a:path>
              </a:pathLst>
            </a:custGeom>
            <a:solidFill>
              <a:srgbClr val="D1D3D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sp>
        <p:nvSpPr>
          <p:cNvPr id="2" name="Rectangle 1">
            <a:extLst>
              <a:ext uri="{FF2B5EF4-FFF2-40B4-BE49-F238E27FC236}">
                <a16:creationId xmlns:a16="http://schemas.microsoft.com/office/drawing/2014/main" id="{C9440D2F-2E6B-4515-9D61-23DBD8642D7E}"/>
              </a:ext>
            </a:extLst>
          </p:cNvPr>
          <p:cNvSpPr/>
          <p:nvPr userDrawn="1"/>
        </p:nvSpPr>
        <p:spPr>
          <a:xfrm>
            <a:off x="1" y="-39064"/>
            <a:ext cx="12229003" cy="101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7">
            <a:extLst>
              <a:ext uri="{FF2B5EF4-FFF2-40B4-BE49-F238E27FC236}">
                <a16:creationId xmlns:a16="http://schemas.microsoft.com/office/drawing/2014/main" id="{B506D0B8-F8C5-43C2-999A-9F2089E79C67}"/>
              </a:ext>
            </a:extLst>
          </p:cNvPr>
          <p:cNvSpPr>
            <a:spLocks noGrp="1"/>
          </p:cNvSpPr>
          <p:nvPr>
            <p:ph type="pic" sz="quarter" idx="14"/>
          </p:nvPr>
        </p:nvSpPr>
        <p:spPr>
          <a:xfrm>
            <a:off x="6002450" y="2800724"/>
            <a:ext cx="6189553" cy="3638428"/>
          </a:xfrm>
          <a:prstGeom prst="rect">
            <a:avLst/>
          </a:prstGeom>
          <a:solidFill>
            <a:schemeClr val="bg1"/>
          </a:solidFill>
        </p:spPr>
        <p:txBody>
          <a:bodyPr/>
          <a:lstStyle/>
          <a:p>
            <a:endParaRPr lang="en-US"/>
          </a:p>
        </p:txBody>
      </p:sp>
      <p:cxnSp>
        <p:nvCxnSpPr>
          <p:cNvPr id="22" name="Straight Connector 21">
            <a:extLst>
              <a:ext uri="{FF2B5EF4-FFF2-40B4-BE49-F238E27FC236}">
                <a16:creationId xmlns:a16="http://schemas.microsoft.com/office/drawing/2014/main" id="{82DA201C-E83F-419D-BD72-8250DE743940}"/>
              </a:ext>
            </a:extLst>
          </p:cNvPr>
          <p:cNvCxnSpPr>
            <a:cxnSpLocks/>
          </p:cNvCxnSpPr>
          <p:nvPr userDrawn="1"/>
        </p:nvCxnSpPr>
        <p:spPr>
          <a:xfrm flipH="1">
            <a:off x="5" y="2612091"/>
            <a:ext cx="12229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880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1D1B70-DCE0-4404-97FB-011AC7E2ECAA}"/>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7432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35806" y="0"/>
            <a:ext cx="5078993" cy="6858000"/>
          </a:xfrm>
          <a:prstGeom prst="rect">
            <a:avLst/>
          </a:prstGeom>
        </p:spPr>
        <p:txBody>
          <a:bodyPr/>
          <a:lstStyle/>
          <a:p>
            <a:endParaRPr lang="en-US"/>
          </a:p>
        </p:txBody>
      </p:sp>
      <p:sp>
        <p:nvSpPr>
          <p:cNvPr id="9" name="Content Placeholder 2">
            <a:extLst>
              <a:ext uri="{FF2B5EF4-FFF2-40B4-BE49-F238E27FC236}">
                <a16:creationId xmlns:a16="http://schemas.microsoft.com/office/drawing/2014/main" id="{98F2FED1-515D-4C55-BD6B-A91940A53A94}"/>
              </a:ext>
            </a:extLst>
          </p:cNvPr>
          <p:cNvSpPr>
            <a:spLocks noGrp="1"/>
          </p:cNvSpPr>
          <p:nvPr>
            <p:ph sz="half" idx="1"/>
          </p:nvPr>
        </p:nvSpPr>
        <p:spPr>
          <a:xfrm>
            <a:off x="5808555" y="0"/>
            <a:ext cx="6087700" cy="6858000"/>
          </a:xfrm>
          <a:prstGeom prst="rect">
            <a:avLst/>
          </a:prstGeom>
        </p:spPr>
        <p:txBody>
          <a:bodyPr anchor="ctr" anchorCtr="0"/>
          <a:lstStyle>
            <a:lvl1pPr marL="0" indent="0">
              <a:buNone/>
              <a:defRPr sz="3200" b="1"/>
            </a:lvl1pPr>
            <a:lvl2pPr marL="457189" indent="0">
              <a:buNone/>
              <a:defRPr sz="1600" b="1"/>
            </a:lvl2pPr>
            <a:lvl3pPr marL="914377" indent="0">
              <a:buNone/>
              <a:defRPr sz="14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96F0D02-574D-4B28-AB65-84E3E3091F74}"/>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79769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6F43E3-DB16-4021-87D7-6020A1DDDFCF}"/>
              </a:ext>
            </a:extLst>
          </p:cNvPr>
          <p:cNvSpPr/>
          <p:nvPr userDrawn="1"/>
        </p:nvSpPr>
        <p:spPr>
          <a:xfrm>
            <a:off x="1" y="0"/>
            <a:ext cx="55045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 y="1745056"/>
            <a:ext cx="5504504" cy="3367888"/>
          </a:xfrm>
          <a:prstGeom prst="rect">
            <a:avLst/>
          </a:prstGeom>
        </p:spPr>
        <p:txBody>
          <a:bodyPr/>
          <a:lstStyle/>
          <a:p>
            <a:endParaRPr lang="en-US"/>
          </a:p>
        </p:txBody>
      </p:sp>
      <p:sp>
        <p:nvSpPr>
          <p:cNvPr id="9" name="Content Placeholder 2">
            <a:extLst>
              <a:ext uri="{FF2B5EF4-FFF2-40B4-BE49-F238E27FC236}">
                <a16:creationId xmlns:a16="http://schemas.microsoft.com/office/drawing/2014/main" id="{98F2FED1-515D-4C55-BD6B-A91940A53A94}"/>
              </a:ext>
            </a:extLst>
          </p:cNvPr>
          <p:cNvSpPr>
            <a:spLocks noGrp="1"/>
          </p:cNvSpPr>
          <p:nvPr>
            <p:ph sz="half" idx="1"/>
          </p:nvPr>
        </p:nvSpPr>
        <p:spPr>
          <a:xfrm>
            <a:off x="5808552" y="0"/>
            <a:ext cx="6114861" cy="6858000"/>
          </a:xfrm>
          <a:prstGeom prst="rect">
            <a:avLst/>
          </a:prstGeom>
        </p:spPr>
        <p:txBody>
          <a:bodyPr anchor="ctr" anchorCtr="0"/>
          <a:lstStyle>
            <a:lvl1pPr marL="0" indent="0">
              <a:buNone/>
              <a:defRPr sz="3200" b="1"/>
            </a:lvl1pPr>
            <a:lvl2pPr marL="457189" indent="0">
              <a:buNone/>
              <a:defRPr sz="1800" b="1"/>
            </a:lvl2pPr>
            <a:lvl3pPr marL="914377" indent="0">
              <a:buNone/>
              <a:defRPr sz="16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451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35806" y="11331"/>
            <a:ext cx="5356631" cy="3361089"/>
          </a:xfrm>
          <a:prstGeom prst="rect">
            <a:avLst/>
          </a:prstGeom>
        </p:spPr>
        <p:txBody>
          <a:bodyPr/>
          <a:lstStyle/>
          <a:p>
            <a:endParaRPr lang="en-US"/>
          </a:p>
        </p:txBody>
      </p:sp>
      <p:sp>
        <p:nvSpPr>
          <p:cNvPr id="4" name="Picture Placeholder 7">
            <a:extLst>
              <a:ext uri="{FF2B5EF4-FFF2-40B4-BE49-F238E27FC236}">
                <a16:creationId xmlns:a16="http://schemas.microsoft.com/office/drawing/2014/main" id="{D601603A-7107-49EB-A9E2-7998C0946459}"/>
              </a:ext>
            </a:extLst>
          </p:cNvPr>
          <p:cNvSpPr>
            <a:spLocks noGrp="1"/>
          </p:cNvSpPr>
          <p:nvPr>
            <p:ph type="pic" sz="quarter" idx="14"/>
          </p:nvPr>
        </p:nvSpPr>
        <p:spPr>
          <a:xfrm>
            <a:off x="135806" y="3485588"/>
            <a:ext cx="5356631" cy="3361089"/>
          </a:xfrm>
          <a:prstGeom prst="rect">
            <a:avLst/>
          </a:prstGeom>
        </p:spPr>
        <p:txBody>
          <a:bodyPr/>
          <a:lstStyle/>
          <a:p>
            <a:endParaRPr lang="en-US"/>
          </a:p>
        </p:txBody>
      </p:sp>
      <p:sp>
        <p:nvSpPr>
          <p:cNvPr id="5" name="Content Placeholder 2">
            <a:extLst>
              <a:ext uri="{FF2B5EF4-FFF2-40B4-BE49-F238E27FC236}">
                <a16:creationId xmlns:a16="http://schemas.microsoft.com/office/drawing/2014/main" id="{2E148B41-FCF6-4463-BE6B-90106C364415}"/>
              </a:ext>
            </a:extLst>
          </p:cNvPr>
          <p:cNvSpPr>
            <a:spLocks noGrp="1"/>
          </p:cNvSpPr>
          <p:nvPr>
            <p:ph sz="half" idx="1"/>
          </p:nvPr>
        </p:nvSpPr>
        <p:spPr>
          <a:xfrm>
            <a:off x="5808555" y="0"/>
            <a:ext cx="6105807" cy="6858000"/>
          </a:xfrm>
          <a:prstGeom prst="rect">
            <a:avLst/>
          </a:prstGeom>
        </p:spPr>
        <p:txBody>
          <a:bodyPr anchor="ctr" anchorCtr="0"/>
          <a:lstStyle>
            <a:lvl1pPr marL="0" indent="0">
              <a:buNone/>
              <a:defRPr sz="3200" b="1"/>
            </a:lvl1pPr>
            <a:lvl2pPr marL="457189" indent="0">
              <a:buNone/>
              <a:defRPr sz="1600" b="1"/>
            </a:lvl2pPr>
            <a:lvl3pPr marL="914377" indent="0">
              <a:buNone/>
              <a:defRPr sz="14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F7076D9-5443-4259-9B38-1CD172D31B6E}"/>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47619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35806" y="1"/>
            <a:ext cx="5368701" cy="3564802"/>
          </a:xfrm>
          <a:prstGeom prst="rect">
            <a:avLst/>
          </a:prstGeom>
        </p:spPr>
        <p:txBody>
          <a:bodyPr/>
          <a:lstStyle/>
          <a:p>
            <a:endParaRPr lang="en-US"/>
          </a:p>
        </p:txBody>
      </p:sp>
      <p:sp>
        <p:nvSpPr>
          <p:cNvPr id="4" name="Picture Placeholder 7">
            <a:extLst>
              <a:ext uri="{FF2B5EF4-FFF2-40B4-BE49-F238E27FC236}">
                <a16:creationId xmlns:a16="http://schemas.microsoft.com/office/drawing/2014/main" id="{D601603A-7107-49EB-A9E2-7998C0946459}"/>
              </a:ext>
            </a:extLst>
          </p:cNvPr>
          <p:cNvSpPr>
            <a:spLocks noGrp="1"/>
          </p:cNvSpPr>
          <p:nvPr>
            <p:ph type="pic" sz="quarter" idx="14"/>
          </p:nvPr>
        </p:nvSpPr>
        <p:spPr>
          <a:xfrm>
            <a:off x="135806" y="3690043"/>
            <a:ext cx="2606831" cy="3167956"/>
          </a:xfrm>
          <a:prstGeom prst="rect">
            <a:avLst/>
          </a:prstGeom>
        </p:spPr>
        <p:txBody>
          <a:bodyPr/>
          <a:lstStyle/>
          <a:p>
            <a:endParaRPr lang="en-US"/>
          </a:p>
        </p:txBody>
      </p:sp>
      <p:sp>
        <p:nvSpPr>
          <p:cNvPr id="5" name="Picture Placeholder 7">
            <a:extLst>
              <a:ext uri="{FF2B5EF4-FFF2-40B4-BE49-F238E27FC236}">
                <a16:creationId xmlns:a16="http://schemas.microsoft.com/office/drawing/2014/main" id="{DA6447D8-68B3-459C-9BC4-53F6BC7C5B4E}"/>
              </a:ext>
            </a:extLst>
          </p:cNvPr>
          <p:cNvSpPr>
            <a:spLocks noGrp="1"/>
          </p:cNvSpPr>
          <p:nvPr>
            <p:ph type="pic" sz="quarter" idx="15"/>
          </p:nvPr>
        </p:nvSpPr>
        <p:spPr>
          <a:xfrm>
            <a:off x="2897677" y="3690043"/>
            <a:ext cx="2606831" cy="3167956"/>
          </a:xfrm>
          <a:prstGeom prst="rect">
            <a:avLst/>
          </a:prstGeom>
        </p:spPr>
        <p:txBody>
          <a:bodyPr/>
          <a:lstStyle/>
          <a:p>
            <a:endParaRPr lang="en-US"/>
          </a:p>
        </p:txBody>
      </p:sp>
      <p:sp>
        <p:nvSpPr>
          <p:cNvPr id="6" name="Content Placeholder 2">
            <a:extLst>
              <a:ext uri="{FF2B5EF4-FFF2-40B4-BE49-F238E27FC236}">
                <a16:creationId xmlns:a16="http://schemas.microsoft.com/office/drawing/2014/main" id="{FC0A8BF9-D2E1-4C29-B907-29CD6B8FBA35}"/>
              </a:ext>
            </a:extLst>
          </p:cNvPr>
          <p:cNvSpPr>
            <a:spLocks noGrp="1"/>
          </p:cNvSpPr>
          <p:nvPr>
            <p:ph sz="half" idx="1"/>
          </p:nvPr>
        </p:nvSpPr>
        <p:spPr>
          <a:xfrm>
            <a:off x="5808552" y="0"/>
            <a:ext cx="6142021" cy="6858000"/>
          </a:xfrm>
          <a:prstGeom prst="rect">
            <a:avLst/>
          </a:prstGeom>
        </p:spPr>
        <p:txBody>
          <a:bodyPr anchor="ctr" anchorCtr="0"/>
          <a:lstStyle>
            <a:lvl1pPr marL="0" indent="0">
              <a:buNone/>
              <a:defRPr sz="3200" b="1"/>
            </a:lvl1pPr>
            <a:lvl2pPr marL="457189" indent="0">
              <a:buNone/>
              <a:defRPr sz="1600" b="1"/>
            </a:lvl2pPr>
            <a:lvl3pPr marL="914377" indent="0">
              <a:buNone/>
              <a:defRPr sz="14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3981E6D-BD2A-48B0-B337-EC24F8FF2343}"/>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282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67467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35803" y="3137026"/>
            <a:ext cx="12056196" cy="3720974"/>
          </a:xfrm>
          <a:prstGeom prst="rect">
            <a:avLst/>
          </a:prstGeom>
        </p:spPr>
        <p:txBody>
          <a:bodyPr/>
          <a:lstStyle/>
          <a:p>
            <a:endParaRPr lang="en-US"/>
          </a:p>
        </p:txBody>
      </p:sp>
      <p:sp>
        <p:nvSpPr>
          <p:cNvPr id="7" name="Content Placeholder 2">
            <a:extLst>
              <a:ext uri="{FF2B5EF4-FFF2-40B4-BE49-F238E27FC236}">
                <a16:creationId xmlns:a16="http://schemas.microsoft.com/office/drawing/2014/main" id="{19C87EFA-BB42-4D5D-AAA4-5FDFBF2C5E7C}"/>
              </a:ext>
            </a:extLst>
          </p:cNvPr>
          <p:cNvSpPr>
            <a:spLocks noGrp="1"/>
          </p:cNvSpPr>
          <p:nvPr>
            <p:ph sz="half" idx="1"/>
          </p:nvPr>
        </p:nvSpPr>
        <p:spPr>
          <a:xfrm>
            <a:off x="651851" y="452672"/>
            <a:ext cx="11244495" cy="2684354"/>
          </a:xfrm>
          <a:prstGeom prst="rect">
            <a:avLst/>
          </a:prstGeom>
        </p:spPr>
        <p:txBody>
          <a:bodyPr anchor="ctr" anchorCtr="0"/>
          <a:lstStyle>
            <a:lvl1pPr marL="0" indent="0">
              <a:buNone/>
              <a:defRPr sz="3200" b="1"/>
            </a:lvl1pPr>
            <a:lvl2pPr marL="457189" indent="0">
              <a:buNone/>
              <a:defRPr sz="1600" b="1"/>
            </a:lvl2pPr>
            <a:lvl3pPr marL="914377" indent="0">
              <a:buNone/>
              <a:defRPr sz="14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149F5E1-FC2E-4C1D-A4E8-EE0875C22421}"/>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2012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2A20EE-DF8E-4913-8F3D-D63BECE71829}"/>
              </a:ext>
            </a:extLst>
          </p:cNvPr>
          <p:cNvSpPr>
            <a:spLocks noGrp="1"/>
          </p:cNvSpPr>
          <p:nvPr>
            <p:ph type="pic" sz="quarter" idx="13"/>
          </p:nvPr>
        </p:nvSpPr>
        <p:spPr>
          <a:xfrm>
            <a:off x="135805" y="3207024"/>
            <a:ext cx="5881735" cy="3650976"/>
          </a:xfrm>
          <a:prstGeom prst="rect">
            <a:avLst/>
          </a:prstGeom>
        </p:spPr>
        <p:txBody>
          <a:bodyPr/>
          <a:lstStyle/>
          <a:p>
            <a:endParaRPr lang="en-US"/>
          </a:p>
        </p:txBody>
      </p:sp>
      <p:sp>
        <p:nvSpPr>
          <p:cNvPr id="6" name="Content Placeholder 2">
            <a:extLst>
              <a:ext uri="{FF2B5EF4-FFF2-40B4-BE49-F238E27FC236}">
                <a16:creationId xmlns:a16="http://schemas.microsoft.com/office/drawing/2014/main" id="{FC0A8BF9-D2E1-4C29-B907-29CD6B8FBA35}"/>
              </a:ext>
            </a:extLst>
          </p:cNvPr>
          <p:cNvSpPr>
            <a:spLocks noGrp="1"/>
          </p:cNvSpPr>
          <p:nvPr>
            <p:ph sz="half" idx="1"/>
          </p:nvPr>
        </p:nvSpPr>
        <p:spPr>
          <a:xfrm>
            <a:off x="651851" y="452672"/>
            <a:ext cx="11244495" cy="2754352"/>
          </a:xfrm>
          <a:prstGeom prst="rect">
            <a:avLst/>
          </a:prstGeom>
        </p:spPr>
        <p:txBody>
          <a:bodyPr anchor="ctr" anchorCtr="0"/>
          <a:lstStyle>
            <a:lvl1pPr marL="0" indent="0">
              <a:buNone/>
              <a:defRPr sz="3200" b="1"/>
            </a:lvl1pPr>
            <a:lvl2pPr marL="457189" indent="0">
              <a:buNone/>
              <a:defRPr sz="1600" b="1"/>
            </a:lvl2pPr>
            <a:lvl3pPr marL="914377" indent="0">
              <a:buNone/>
              <a:defRPr sz="1400"/>
            </a:lvl3pPr>
            <a:lvl4pPr marL="1371566" indent="0">
              <a:buNone/>
              <a:defRPr sz="1400"/>
            </a:lvl4pPr>
            <a:lvl5pPr marL="1828754" indent="0">
              <a:buNone/>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7">
            <a:extLst>
              <a:ext uri="{FF2B5EF4-FFF2-40B4-BE49-F238E27FC236}">
                <a16:creationId xmlns:a16="http://schemas.microsoft.com/office/drawing/2014/main" id="{48928D2D-A838-4407-9C34-3DA199652157}"/>
              </a:ext>
            </a:extLst>
          </p:cNvPr>
          <p:cNvSpPr>
            <a:spLocks noGrp="1"/>
          </p:cNvSpPr>
          <p:nvPr>
            <p:ph type="pic" sz="quarter" idx="14"/>
          </p:nvPr>
        </p:nvSpPr>
        <p:spPr>
          <a:xfrm>
            <a:off x="6174468" y="3207024"/>
            <a:ext cx="6017537" cy="3650976"/>
          </a:xfrm>
          <a:prstGeom prst="rect">
            <a:avLst/>
          </a:prstGeom>
        </p:spPr>
        <p:txBody>
          <a:bodyPr/>
          <a:lstStyle/>
          <a:p>
            <a:endParaRPr lang="en-US"/>
          </a:p>
        </p:txBody>
      </p:sp>
      <p:sp>
        <p:nvSpPr>
          <p:cNvPr id="5" name="Rectangle 4">
            <a:extLst>
              <a:ext uri="{FF2B5EF4-FFF2-40B4-BE49-F238E27FC236}">
                <a16:creationId xmlns:a16="http://schemas.microsoft.com/office/drawing/2014/main" id="{63E10A99-3C64-4F5B-973A-6A8F66FA8521}"/>
              </a:ext>
            </a:extLst>
          </p:cNvPr>
          <p:cNvSpPr/>
          <p:nvPr userDrawn="1"/>
        </p:nvSpPr>
        <p:spPr>
          <a:xfrm>
            <a:off x="1" y="-22"/>
            <a:ext cx="135803" cy="68580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3205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295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2071215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1995804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501026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30BFA3-FFBF-4BFE-87BA-12616AE33FF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4247951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30BFA3-FFBF-4BFE-87BA-12616AE33FF2}"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1455898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30BFA3-FFBF-4BFE-87BA-12616AE33FF2}"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807700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0BFA3-FFBF-4BFE-87BA-12616AE33FF2}"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75254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ECE898-B5D3-4B78-AEBC-0CD4609F0F9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1579666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0BFA3-FFBF-4BFE-87BA-12616AE33FF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891771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0BFA3-FFBF-4BFE-87BA-12616AE33FF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2640672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0BFA3-FFBF-4BFE-87BA-12616AE33FF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24731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1478061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20569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2580292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714651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1436650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351752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0BFA3-FFBF-4BFE-87BA-12616AE33FF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2DF1D-EF33-4088-81D5-E4273AB7693E}" type="slidenum">
              <a:rPr lang="en-US" smtClean="0"/>
              <a:t>‹#›</a:t>
            </a:fld>
            <a:endParaRPr lang="en-US"/>
          </a:p>
        </p:txBody>
      </p:sp>
    </p:spTree>
    <p:extLst>
      <p:ext uri="{BB962C8B-B14F-4D97-AF65-F5344CB8AC3E}">
        <p14:creationId xmlns:p14="http://schemas.microsoft.com/office/powerpoint/2010/main" val="152373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ECE898-B5D3-4B78-AEBC-0CD4609F0F96}"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291021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ECE898-B5D3-4B78-AEBC-0CD4609F0F96}"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1261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833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CE898-B5D3-4B78-AEBC-0CD4609F0F96}"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33041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ECE898-B5D3-4B78-AEBC-0CD4609F0F96}"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378661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ECE898-B5D3-4B78-AEBC-0CD4609F0F96}"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FF3C8-9AC4-4620-87C8-38F3A4FF01B3}" type="slidenum">
              <a:rPr lang="en-US" smtClean="0"/>
              <a:t>‹#›</a:t>
            </a:fld>
            <a:endParaRPr lang="en-US"/>
          </a:p>
        </p:txBody>
      </p:sp>
    </p:spTree>
    <p:extLst>
      <p:ext uri="{BB962C8B-B14F-4D97-AF65-F5344CB8AC3E}">
        <p14:creationId xmlns:p14="http://schemas.microsoft.com/office/powerpoint/2010/main" val="411505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2/24/2020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01B157EC-EFDF-43FA-9778-F19C309815D4}"/>
              </a:ext>
            </a:extLst>
          </p:cNvPr>
          <p:cNvGrpSpPr/>
          <p:nvPr userDrawn="1"/>
        </p:nvGrpSpPr>
        <p:grpSpPr>
          <a:xfrm>
            <a:off x="10121777" y="-143865"/>
            <a:ext cx="2097385" cy="1325563"/>
            <a:chOff x="11042181" y="-89195"/>
            <a:chExt cx="1177766" cy="949110"/>
          </a:xfrm>
        </p:grpSpPr>
        <p:sp>
          <p:nvSpPr>
            <p:cNvPr id="8" name="Parallelogram 5">
              <a:extLst>
                <a:ext uri="{FF2B5EF4-FFF2-40B4-BE49-F238E27FC236}">
                  <a16:creationId xmlns:a16="http://schemas.microsoft.com/office/drawing/2014/main" id="{3BF9EEB6-19F0-4E2D-889C-BF18CA54E79D}"/>
                </a:ext>
              </a:extLst>
            </p:cNvPr>
            <p:cNvSpPr/>
            <p:nvPr/>
          </p:nvSpPr>
          <p:spPr>
            <a:xfrm rot="21050481" flipH="1">
              <a:off x="11042181" y="-89195"/>
              <a:ext cx="1177766" cy="43183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0555"/>
                <a:gd name="connsiteY0" fmla="*/ 1858499 h 4199818"/>
                <a:gd name="connsiteX1" fmla="*/ 1490555 w 1490555"/>
                <a:gd name="connsiteY1" fmla="*/ -3 h 4199818"/>
                <a:gd name="connsiteX2" fmla="*/ 53888 w 1490555"/>
                <a:gd name="connsiteY2" fmla="*/ 4199815 h 4199818"/>
                <a:gd name="connsiteX3" fmla="*/ 0 w 1490555"/>
                <a:gd name="connsiteY3" fmla="*/ 1858499 h 4199818"/>
              </a:gdLst>
              <a:ahLst/>
              <a:cxnLst>
                <a:cxn ang="0">
                  <a:pos x="connsiteX0" y="connsiteY0"/>
                </a:cxn>
                <a:cxn ang="0">
                  <a:pos x="connsiteX1" y="connsiteY1"/>
                </a:cxn>
                <a:cxn ang="0">
                  <a:pos x="connsiteX2" y="connsiteY2"/>
                </a:cxn>
                <a:cxn ang="0">
                  <a:pos x="connsiteX3" y="connsiteY3"/>
                </a:cxn>
              </a:cxnLst>
              <a:rect l="l" t="t" r="r" b="b"/>
              <a:pathLst>
                <a:path w="1490555" h="4199818">
                  <a:moveTo>
                    <a:pt x="0" y="1858499"/>
                  </a:moveTo>
                  <a:lnTo>
                    <a:pt x="1490555" y="-3"/>
                  </a:lnTo>
                  <a:lnTo>
                    <a:pt x="53888" y="4199815"/>
                  </a:lnTo>
                  <a:lnTo>
                    <a:pt x="0" y="1858499"/>
                  </a:lnTo>
                  <a:close/>
                </a:path>
              </a:pathLst>
            </a:cu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9" name="Parallelogram 5">
              <a:extLst>
                <a:ext uri="{FF2B5EF4-FFF2-40B4-BE49-F238E27FC236}">
                  <a16:creationId xmlns:a16="http://schemas.microsoft.com/office/drawing/2014/main" id="{20EE1B7A-EABF-4AED-A51F-FAB808504C00}"/>
                </a:ext>
              </a:extLst>
            </p:cNvPr>
            <p:cNvSpPr/>
            <p:nvPr/>
          </p:nvSpPr>
          <p:spPr>
            <a:xfrm rot="21050481" flipH="1">
              <a:off x="11117479" y="23261"/>
              <a:ext cx="1053181" cy="836654"/>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297594"/>
                <a:gd name="connsiteY0" fmla="*/ 6527551 h 8043799"/>
                <a:gd name="connsiteX1" fmla="*/ 1297594 w 1297594"/>
                <a:gd name="connsiteY1" fmla="*/ 2 h 8043799"/>
                <a:gd name="connsiteX2" fmla="*/ 8807 w 1297594"/>
                <a:gd name="connsiteY2" fmla="*/ 8043801 h 8043799"/>
                <a:gd name="connsiteX3" fmla="*/ 0 w 1297594"/>
                <a:gd name="connsiteY3" fmla="*/ 6527551 h 8043799"/>
                <a:gd name="connsiteX0" fmla="*/ 0 w 1297594"/>
                <a:gd name="connsiteY0" fmla="*/ 6527551 h 7857656"/>
                <a:gd name="connsiteX1" fmla="*/ 1297594 w 1297594"/>
                <a:gd name="connsiteY1" fmla="*/ 2 h 7857656"/>
                <a:gd name="connsiteX2" fmla="*/ 33809 w 1297594"/>
                <a:gd name="connsiteY2" fmla="*/ 7857654 h 7857656"/>
                <a:gd name="connsiteX3" fmla="*/ 0 w 1297594"/>
                <a:gd name="connsiteY3" fmla="*/ 6527551 h 7857656"/>
                <a:gd name="connsiteX0" fmla="*/ 1 w 1289595"/>
                <a:gd name="connsiteY0" fmla="*/ 6495474 h 7857656"/>
                <a:gd name="connsiteX1" fmla="*/ 1289595 w 1289595"/>
                <a:gd name="connsiteY1" fmla="*/ 2 h 7857656"/>
                <a:gd name="connsiteX2" fmla="*/ 25810 w 1289595"/>
                <a:gd name="connsiteY2" fmla="*/ 7857654 h 7857656"/>
                <a:gd name="connsiteX3" fmla="*/ 1 w 1289595"/>
                <a:gd name="connsiteY3" fmla="*/ 6495474 h 7857656"/>
              </a:gdLst>
              <a:ahLst/>
              <a:cxnLst>
                <a:cxn ang="0">
                  <a:pos x="connsiteX0" y="connsiteY0"/>
                </a:cxn>
                <a:cxn ang="0">
                  <a:pos x="connsiteX1" y="connsiteY1"/>
                </a:cxn>
                <a:cxn ang="0">
                  <a:pos x="connsiteX2" y="connsiteY2"/>
                </a:cxn>
                <a:cxn ang="0">
                  <a:pos x="connsiteX3" y="connsiteY3"/>
                </a:cxn>
              </a:cxnLst>
              <a:rect l="l" t="t" r="r" b="b"/>
              <a:pathLst>
                <a:path w="1289595" h="7857656">
                  <a:moveTo>
                    <a:pt x="1" y="6495474"/>
                  </a:moveTo>
                  <a:lnTo>
                    <a:pt x="1289595" y="2"/>
                  </a:lnTo>
                  <a:lnTo>
                    <a:pt x="25810" y="7857654"/>
                  </a:lnTo>
                  <a:cubicBezTo>
                    <a:pt x="31493" y="7836000"/>
                    <a:pt x="2891" y="6476107"/>
                    <a:pt x="1" y="6495474"/>
                  </a:cubicBezTo>
                  <a:close/>
                </a:path>
              </a:pathLst>
            </a:custGeom>
            <a:solidFill>
              <a:srgbClr val="002B5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0" name="Parallelogram 5">
              <a:extLst>
                <a:ext uri="{FF2B5EF4-FFF2-40B4-BE49-F238E27FC236}">
                  <a16:creationId xmlns:a16="http://schemas.microsoft.com/office/drawing/2014/main" id="{CAA0FD26-C144-403A-8A7A-06C2A6200AD8}"/>
                </a:ext>
              </a:extLst>
            </p:cNvPr>
            <p:cNvSpPr/>
            <p:nvPr/>
          </p:nvSpPr>
          <p:spPr>
            <a:xfrm rot="21050481" flipH="1">
              <a:off x="11052515" y="-57912"/>
              <a:ext cx="1141673" cy="56199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19408"/>
                <a:gd name="connsiteY0" fmla="*/ 4165005 h 5277014"/>
                <a:gd name="connsiteX1" fmla="*/ 1419408 w 1419408"/>
                <a:gd name="connsiteY1" fmla="*/ -3 h 5277014"/>
                <a:gd name="connsiteX2" fmla="*/ 55261 w 1419408"/>
                <a:gd name="connsiteY2" fmla="*/ 5277011 h 5277014"/>
                <a:gd name="connsiteX3" fmla="*/ 0 w 1419408"/>
                <a:gd name="connsiteY3" fmla="*/ 4165005 h 5277014"/>
                <a:gd name="connsiteX0" fmla="*/ 0 w 1395004"/>
                <a:gd name="connsiteY0" fmla="*/ 4090425 h 5277014"/>
                <a:gd name="connsiteX1" fmla="*/ 1395004 w 1395004"/>
                <a:gd name="connsiteY1" fmla="*/ -3 h 5277014"/>
                <a:gd name="connsiteX2" fmla="*/ 30857 w 1395004"/>
                <a:gd name="connsiteY2" fmla="*/ 5277011 h 5277014"/>
                <a:gd name="connsiteX3" fmla="*/ 0 w 1395004"/>
                <a:gd name="connsiteY3" fmla="*/ 4090425 h 5277014"/>
              </a:gdLst>
              <a:ahLst/>
              <a:cxnLst>
                <a:cxn ang="0">
                  <a:pos x="connsiteX0" y="connsiteY0"/>
                </a:cxn>
                <a:cxn ang="0">
                  <a:pos x="connsiteX1" y="connsiteY1"/>
                </a:cxn>
                <a:cxn ang="0">
                  <a:pos x="connsiteX2" y="connsiteY2"/>
                </a:cxn>
                <a:cxn ang="0">
                  <a:pos x="connsiteX3" y="connsiteY3"/>
                </a:cxn>
              </a:cxnLst>
              <a:rect l="l" t="t" r="r" b="b"/>
              <a:pathLst>
                <a:path w="1395004" h="5277014">
                  <a:moveTo>
                    <a:pt x="0" y="4090425"/>
                  </a:moveTo>
                  <a:lnTo>
                    <a:pt x="1395004" y="-3"/>
                  </a:lnTo>
                  <a:lnTo>
                    <a:pt x="30857" y="5277011"/>
                  </a:lnTo>
                  <a:lnTo>
                    <a:pt x="0" y="4090425"/>
                  </a:lnTo>
                  <a:close/>
                </a:path>
              </a:pathLst>
            </a:custGeom>
            <a:solidFill>
              <a:srgbClr val="002B55">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1" name="Parallelogram 5">
              <a:extLst>
                <a:ext uri="{FF2B5EF4-FFF2-40B4-BE49-F238E27FC236}">
                  <a16:creationId xmlns:a16="http://schemas.microsoft.com/office/drawing/2014/main" id="{316DDFB5-45CD-4578-95C0-D51D3862472B}"/>
                </a:ext>
              </a:extLst>
            </p:cNvPr>
            <p:cNvSpPr/>
            <p:nvPr/>
          </p:nvSpPr>
          <p:spPr>
            <a:xfrm rot="21050481" flipH="1">
              <a:off x="11093718" y="-13579"/>
              <a:ext cx="1086005" cy="6846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60 w 1351826"/>
                <a:gd name="connsiteY0" fmla="*/ 5229620 h 6430037"/>
                <a:gd name="connsiteX1" fmla="*/ 1351826 w 1351826"/>
                <a:gd name="connsiteY1" fmla="*/ 2 h 6430037"/>
                <a:gd name="connsiteX2" fmla="*/ 50486 w 1351826"/>
                <a:gd name="connsiteY2" fmla="*/ 6429662 h 6430037"/>
                <a:gd name="connsiteX3" fmla="*/ 60 w 1351826"/>
                <a:gd name="connsiteY3" fmla="*/ 5229620 h 6430037"/>
                <a:gd name="connsiteX0" fmla="*/ 90 w 1333518"/>
                <a:gd name="connsiteY0" fmla="*/ 5140369 h 6430011"/>
                <a:gd name="connsiteX1" fmla="*/ 1333518 w 1333518"/>
                <a:gd name="connsiteY1" fmla="*/ 2 h 6430011"/>
                <a:gd name="connsiteX2" fmla="*/ 32178 w 1333518"/>
                <a:gd name="connsiteY2" fmla="*/ 6429662 h 6430011"/>
                <a:gd name="connsiteX3" fmla="*/ 90 w 1333518"/>
                <a:gd name="connsiteY3" fmla="*/ 5140369 h 6430011"/>
                <a:gd name="connsiteX0" fmla="*/ 106 w 1327906"/>
                <a:gd name="connsiteY0" fmla="*/ 5133408 h 6430011"/>
                <a:gd name="connsiteX1" fmla="*/ 1327906 w 1327906"/>
                <a:gd name="connsiteY1" fmla="*/ 2 h 6430011"/>
                <a:gd name="connsiteX2" fmla="*/ 26566 w 1327906"/>
                <a:gd name="connsiteY2" fmla="*/ 6429662 h 6430011"/>
                <a:gd name="connsiteX3" fmla="*/ 106 w 1327906"/>
                <a:gd name="connsiteY3" fmla="*/ 5133408 h 6430011"/>
              </a:gdLst>
              <a:ahLst/>
              <a:cxnLst>
                <a:cxn ang="0">
                  <a:pos x="connsiteX0" y="connsiteY0"/>
                </a:cxn>
                <a:cxn ang="0">
                  <a:pos x="connsiteX1" y="connsiteY1"/>
                </a:cxn>
                <a:cxn ang="0">
                  <a:pos x="connsiteX2" y="connsiteY2"/>
                </a:cxn>
                <a:cxn ang="0">
                  <a:pos x="connsiteX3" y="connsiteY3"/>
                </a:cxn>
              </a:cxnLst>
              <a:rect l="l" t="t" r="r" b="b"/>
              <a:pathLst>
                <a:path w="1327906" h="6430011">
                  <a:moveTo>
                    <a:pt x="106" y="5133408"/>
                  </a:moveTo>
                  <a:lnTo>
                    <a:pt x="1327906" y="2"/>
                  </a:lnTo>
                  <a:cubicBezTo>
                    <a:pt x="883928" y="2207597"/>
                    <a:pt x="470544" y="4222067"/>
                    <a:pt x="26566" y="6429662"/>
                  </a:cubicBezTo>
                  <a:cubicBezTo>
                    <a:pt x="27748" y="6454232"/>
                    <a:pt x="-1983" y="5161280"/>
                    <a:pt x="106" y="5133408"/>
                  </a:cubicBezTo>
                  <a:close/>
                </a:path>
              </a:pathLst>
            </a:custGeom>
            <a:solidFill>
              <a:srgbClr val="002B5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spTree>
    <p:extLst>
      <p:ext uri="{BB962C8B-B14F-4D97-AF65-F5344CB8AC3E}">
        <p14:creationId xmlns:p14="http://schemas.microsoft.com/office/powerpoint/2010/main" val="362655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64DE79-268F-4C1A-8933-263129D2AF90}" type="datetimeFigureOut">
              <a:rPr lang="en-US" smtClean="0"/>
              <a:t>2/24/2020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9092741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49C4-B664-4C96-B2DA-A0724BFF6192}"/>
              </a:ext>
            </a:extLst>
          </p:cNvPr>
          <p:cNvSpPr>
            <a:spLocks noGrp="1"/>
          </p:cNvSpPr>
          <p:nvPr>
            <p:ph type="ctrTitle"/>
          </p:nvPr>
        </p:nvSpPr>
        <p:spPr/>
        <p:txBody>
          <a:bodyPr>
            <a:normAutofit/>
          </a:bodyPr>
          <a:lstStyle/>
          <a:p>
            <a:r>
              <a:rPr lang="en-US" sz="6600" dirty="0">
                <a:latin typeface="Arial" panose="020B0604020202020204" pitchFamily="34" charset="0"/>
                <a:cs typeface="Arial" panose="020B0604020202020204" pitchFamily="34" charset="0"/>
              </a:rPr>
              <a:t>UTILITY SUMMIT</a:t>
            </a:r>
          </a:p>
        </p:txBody>
      </p:sp>
      <p:sp>
        <p:nvSpPr>
          <p:cNvPr id="3" name="Subtitle 2">
            <a:extLst>
              <a:ext uri="{FF2B5EF4-FFF2-40B4-BE49-F238E27FC236}">
                <a16:creationId xmlns:a16="http://schemas.microsoft.com/office/drawing/2014/main" id="{57C5CD8E-13E5-4F7A-B653-3EC307D95581}"/>
              </a:ext>
            </a:extLst>
          </p:cNvPr>
          <p:cNvSpPr>
            <a:spLocks noGrp="1"/>
          </p:cNvSpPr>
          <p:nvPr>
            <p:ph type="subTitle" idx="1"/>
          </p:nvPr>
        </p:nvSpPr>
        <p:spPr>
          <a:xfrm>
            <a:off x="3380014" y="3996267"/>
            <a:ext cx="8123008" cy="2059976"/>
          </a:xfrm>
        </p:spPr>
        <p:txBody>
          <a:bodyPr>
            <a:normAutofit/>
          </a:bodyPr>
          <a:lstStyle/>
          <a:p>
            <a:r>
              <a:rPr lang="en-US" dirty="0">
                <a:latin typeface="Arial" panose="020B0604020202020204" pitchFamily="34" charset="0"/>
                <a:cs typeface="Arial" panose="020B0604020202020204" pitchFamily="34" charset="0"/>
              </a:rPr>
              <a:t>Delaware Department of Transportation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US Department of Transportation Federal Highway Administration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February 24, 2020</a:t>
            </a:r>
          </a:p>
        </p:txBody>
      </p:sp>
    </p:spTree>
    <p:extLst>
      <p:ext uri="{BB962C8B-B14F-4D97-AF65-F5344CB8AC3E}">
        <p14:creationId xmlns:p14="http://schemas.microsoft.com/office/powerpoint/2010/main" val="221057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3165546" y="530462"/>
            <a:ext cx="5860907"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Utility Facility Design Criteria</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6" name="TextBox 5">
            <a:extLst>
              <a:ext uri="{FF2B5EF4-FFF2-40B4-BE49-F238E27FC236}">
                <a16:creationId xmlns:a16="http://schemas.microsoft.com/office/drawing/2014/main" id="{D3A9CA47-6AF4-4BF9-94B3-B72D9C92E756}"/>
              </a:ext>
            </a:extLst>
          </p:cNvPr>
          <p:cNvSpPr txBox="1"/>
          <p:nvPr/>
        </p:nvSpPr>
        <p:spPr>
          <a:xfrm>
            <a:off x="822960" y="1310640"/>
            <a:ext cx="10942320" cy="4339650"/>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400" b="1" dirty="0"/>
              <a:t>Vertical Clearance</a:t>
            </a:r>
          </a:p>
          <a:p>
            <a:pPr marL="285750" indent="-285750">
              <a:lnSpc>
                <a:spcPct val="250000"/>
              </a:lnSpc>
              <a:buFont typeface="Arial" panose="020B0604020202020204" pitchFamily="34" charset="0"/>
              <a:buChar char="•"/>
            </a:pPr>
            <a:r>
              <a:rPr lang="en-US" sz="2400" b="1" dirty="0"/>
              <a:t>Protruding Objects</a:t>
            </a:r>
          </a:p>
          <a:p>
            <a:pPr marL="285750" indent="-285750">
              <a:lnSpc>
                <a:spcPct val="250000"/>
              </a:lnSpc>
              <a:buFont typeface="Arial" panose="020B0604020202020204" pitchFamily="34" charset="0"/>
              <a:buChar char="•"/>
            </a:pPr>
            <a:r>
              <a:rPr lang="en-US" sz="2400" b="1" dirty="0"/>
              <a:t>Utility Covers</a:t>
            </a:r>
          </a:p>
          <a:p>
            <a:pPr marL="285750" indent="-285750">
              <a:lnSpc>
                <a:spcPct val="250000"/>
              </a:lnSpc>
              <a:buFont typeface="Arial" panose="020B0604020202020204" pitchFamily="34" charset="0"/>
              <a:buChar char="•"/>
            </a:pPr>
            <a:r>
              <a:rPr lang="en-US" sz="2400" b="1" dirty="0"/>
              <a:t>Pedestrian Access Route (PAR) Width</a:t>
            </a:r>
          </a:p>
          <a:p>
            <a:endParaRPr lang="en-US" i="1" dirty="0"/>
          </a:p>
          <a:p>
            <a:endParaRPr lang="en-US" i="1" dirty="0"/>
          </a:p>
        </p:txBody>
      </p:sp>
      <p:pic>
        <p:nvPicPr>
          <p:cNvPr id="5" name="Picture 4">
            <a:extLst>
              <a:ext uri="{FF2B5EF4-FFF2-40B4-BE49-F238E27FC236}">
                <a16:creationId xmlns:a16="http://schemas.microsoft.com/office/drawing/2014/main" id="{70487E96-107C-4BEA-83BB-C3669B9E8593}"/>
              </a:ext>
            </a:extLst>
          </p:cNvPr>
          <p:cNvPicPr>
            <a:picLocks noChangeAspect="1"/>
          </p:cNvPicPr>
          <p:nvPr/>
        </p:nvPicPr>
        <p:blipFill rotWithShape="1">
          <a:blip r:embed="rId5"/>
          <a:srcRect b="10649"/>
          <a:stretch/>
        </p:blipFill>
        <p:spPr>
          <a:xfrm rot="796448">
            <a:off x="7620406" y="3082293"/>
            <a:ext cx="3560333" cy="2375282"/>
          </a:xfrm>
          <a:prstGeom prst="rect">
            <a:avLst/>
          </a:prstGeom>
        </p:spPr>
      </p:pic>
      <p:pic>
        <p:nvPicPr>
          <p:cNvPr id="8" name="Picture 7">
            <a:extLst>
              <a:ext uri="{FF2B5EF4-FFF2-40B4-BE49-F238E27FC236}">
                <a16:creationId xmlns:a16="http://schemas.microsoft.com/office/drawing/2014/main" id="{99CFAF79-AFE5-4327-B7A9-2E65B41CE14B}"/>
              </a:ext>
            </a:extLst>
          </p:cNvPr>
          <p:cNvPicPr>
            <a:picLocks noChangeAspect="1"/>
          </p:cNvPicPr>
          <p:nvPr/>
        </p:nvPicPr>
        <p:blipFill>
          <a:blip r:embed="rId6"/>
          <a:stretch>
            <a:fillRect/>
          </a:stretch>
        </p:blipFill>
        <p:spPr>
          <a:xfrm rot="21110327">
            <a:off x="7566774" y="1024990"/>
            <a:ext cx="3898635" cy="2189841"/>
          </a:xfrm>
          <a:prstGeom prst="rect">
            <a:avLst/>
          </a:prstGeom>
        </p:spPr>
      </p:pic>
      <p:pic>
        <p:nvPicPr>
          <p:cNvPr id="9" name="Picture 8">
            <a:extLst>
              <a:ext uri="{FF2B5EF4-FFF2-40B4-BE49-F238E27FC236}">
                <a16:creationId xmlns:a16="http://schemas.microsoft.com/office/drawing/2014/main" id="{B62F2985-419D-4931-8216-C54E981D1180}"/>
              </a:ext>
            </a:extLst>
          </p:cNvPr>
          <p:cNvPicPr>
            <a:picLocks noChangeAspect="1"/>
          </p:cNvPicPr>
          <p:nvPr/>
        </p:nvPicPr>
        <p:blipFill>
          <a:blip r:embed="rId7"/>
          <a:stretch>
            <a:fillRect/>
          </a:stretch>
        </p:blipFill>
        <p:spPr>
          <a:xfrm>
            <a:off x="5556910" y="1900356"/>
            <a:ext cx="2625189" cy="2369578"/>
          </a:xfrm>
          <a:prstGeom prst="rect">
            <a:avLst/>
          </a:prstGeom>
        </p:spPr>
      </p:pic>
    </p:spTree>
    <p:extLst>
      <p:ext uri="{BB962C8B-B14F-4D97-AF65-F5344CB8AC3E}">
        <p14:creationId xmlns:p14="http://schemas.microsoft.com/office/powerpoint/2010/main" val="2663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4132115" y="573819"/>
            <a:ext cx="3927769"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Vertical Clearance</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alphaModFix/>
          </a:blip>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rotWithShape="1">
          <a:blip r:embed="rId4"/>
          <a:src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585AA887-27DE-4CFD-A7CE-0E961952F49E}"/>
              </a:ext>
            </a:extLst>
          </p:cNvPr>
          <p:cNvSpPr txBox="1"/>
          <p:nvPr/>
        </p:nvSpPr>
        <p:spPr>
          <a:xfrm>
            <a:off x="595825" y="1859339"/>
            <a:ext cx="4385854" cy="3416320"/>
          </a:xfrm>
          <a:prstGeom prst="rect">
            <a:avLst/>
          </a:prstGeom>
          <a:noFill/>
        </p:spPr>
        <p:txBody>
          <a:bodyPr wrap="square" rtlCol="0">
            <a:spAutoFit/>
          </a:bodyPr>
          <a:lstStyle/>
          <a:p>
            <a:r>
              <a:rPr lang="en-US" dirty="0"/>
              <a:t>Objects that protrude overhead can pose an issue for pedestrians trying to travel on a continuous, unobstructed path.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Minimum Standard for vertical clearance under general obstructions is 80 inches above the PAR surface</a:t>
            </a:r>
          </a:p>
          <a:p>
            <a:endParaRPr lang="en-US" dirty="0"/>
          </a:p>
          <a:p>
            <a:pPr marL="285750" indent="-285750">
              <a:buFont typeface="Arial" panose="020B0604020202020204" pitchFamily="34" charset="0"/>
              <a:buChar char="•"/>
            </a:pPr>
            <a:r>
              <a:rPr lang="en-US" dirty="0"/>
              <a:t>The Minimum Standard for vertical clearance along a shared use path is increased to 96 inches.</a:t>
            </a:r>
          </a:p>
          <a:p>
            <a:endParaRPr lang="en-US" dirty="0"/>
          </a:p>
        </p:txBody>
      </p:sp>
      <p:pic>
        <p:nvPicPr>
          <p:cNvPr id="9" name="Picture 8">
            <a:extLst>
              <a:ext uri="{FF2B5EF4-FFF2-40B4-BE49-F238E27FC236}">
                <a16:creationId xmlns:a16="http://schemas.microsoft.com/office/drawing/2014/main" id="{EE46CABB-579A-4E4B-BBA6-3DAF49375A76}"/>
              </a:ext>
            </a:extLst>
          </p:cNvPr>
          <p:cNvPicPr>
            <a:picLocks noChangeAspect="1"/>
          </p:cNvPicPr>
          <p:nvPr/>
        </p:nvPicPr>
        <p:blipFill>
          <a:blip r:embed="rId5"/>
          <a:stretch>
            <a:fillRect/>
          </a:stretch>
        </p:blipFill>
        <p:spPr>
          <a:xfrm>
            <a:off x="5034660" y="1525604"/>
            <a:ext cx="6561515" cy="3806792"/>
          </a:xfrm>
          <a:prstGeom prst="rect">
            <a:avLst/>
          </a:prstGeom>
        </p:spPr>
      </p:pic>
      <p:pic>
        <p:nvPicPr>
          <p:cNvPr id="5" name="Picture 4">
            <a:extLst>
              <a:ext uri="{FF2B5EF4-FFF2-40B4-BE49-F238E27FC236}">
                <a16:creationId xmlns:a16="http://schemas.microsoft.com/office/drawing/2014/main" id="{5478607C-ADE7-4EA9-8B32-D77B25D644A8}"/>
              </a:ext>
            </a:extLst>
          </p:cNvPr>
          <p:cNvPicPr>
            <a:picLocks noChangeAspect="1"/>
          </p:cNvPicPr>
          <p:nvPr/>
        </p:nvPicPr>
        <p:blipFill>
          <a:blip r:embed="rId6"/>
          <a:stretch>
            <a:fillRect/>
          </a:stretch>
        </p:blipFill>
        <p:spPr>
          <a:xfrm>
            <a:off x="4981679" y="1275172"/>
            <a:ext cx="6738240" cy="4358185"/>
          </a:xfrm>
          <a:prstGeom prst="rect">
            <a:avLst/>
          </a:prstGeom>
        </p:spPr>
      </p:pic>
      <p:pic>
        <p:nvPicPr>
          <p:cNvPr id="6" name="Picture 5">
            <a:extLst>
              <a:ext uri="{FF2B5EF4-FFF2-40B4-BE49-F238E27FC236}">
                <a16:creationId xmlns:a16="http://schemas.microsoft.com/office/drawing/2014/main" id="{2FC71F8B-5EE0-47BE-8DCB-0C253EA30D92}"/>
              </a:ext>
            </a:extLst>
          </p:cNvPr>
          <p:cNvPicPr>
            <a:picLocks noChangeAspect="1"/>
          </p:cNvPicPr>
          <p:nvPr/>
        </p:nvPicPr>
        <p:blipFill>
          <a:blip r:embed="rId7"/>
          <a:stretch>
            <a:fillRect/>
          </a:stretch>
        </p:blipFill>
        <p:spPr>
          <a:xfrm>
            <a:off x="4981679" y="1275172"/>
            <a:ext cx="6738240" cy="4358185"/>
          </a:xfrm>
          <a:prstGeom prst="rect">
            <a:avLst/>
          </a:prstGeom>
        </p:spPr>
      </p:pic>
    </p:spTree>
    <p:extLst>
      <p:ext uri="{BB962C8B-B14F-4D97-AF65-F5344CB8AC3E}">
        <p14:creationId xmlns:p14="http://schemas.microsoft.com/office/powerpoint/2010/main" val="407176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4132115" y="684931"/>
            <a:ext cx="3927769"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Objects in the PAR</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alphaModFix/>
          </a:blip>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rotWithShape="1">
          <a:blip r:embed="rId4"/>
          <a:src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585AA887-27DE-4CFD-A7CE-0E961952F49E}"/>
              </a:ext>
            </a:extLst>
          </p:cNvPr>
          <p:cNvSpPr txBox="1"/>
          <p:nvPr/>
        </p:nvSpPr>
        <p:spPr>
          <a:xfrm>
            <a:off x="754746" y="1337899"/>
            <a:ext cx="4816929" cy="4524315"/>
          </a:xfrm>
          <a:prstGeom prst="rect">
            <a:avLst/>
          </a:prstGeom>
          <a:noFill/>
        </p:spPr>
        <p:txBody>
          <a:bodyPr wrap="square" rtlCol="0">
            <a:spAutoFit/>
          </a:bodyPr>
          <a:lstStyle/>
          <a:p>
            <a:r>
              <a:rPr lang="en-US" b="1" dirty="0"/>
              <a:t>PAS Standards:</a:t>
            </a:r>
          </a:p>
          <a:p>
            <a:pPr marL="285750" indent="-285750">
              <a:buFont typeface="Arial" panose="020B0604020202020204" pitchFamily="34" charset="0"/>
              <a:buChar char="•"/>
            </a:pPr>
            <a:r>
              <a:rPr lang="en-US" dirty="0"/>
              <a:t>New aboveground utilities are located behind the sidewalk, where right-of-way and/or easements are available.</a:t>
            </a:r>
            <a:br>
              <a:rPr lang="en-US" dirty="0"/>
            </a:br>
            <a:endParaRPr lang="en-US" dirty="0"/>
          </a:p>
          <a:p>
            <a:pPr marL="285750" indent="-285750">
              <a:buFont typeface="Arial" panose="020B0604020202020204" pitchFamily="34" charset="0"/>
              <a:buChar char="•"/>
            </a:pPr>
            <a:r>
              <a:rPr lang="en-US" dirty="0"/>
              <a:t>If objects must be in the sidewalk, utilities should be placed to either right or left of center to provide a consistent utility corridor.</a:t>
            </a:r>
          </a:p>
          <a:p>
            <a:endParaRPr lang="en-US" dirty="0"/>
          </a:p>
          <a:p>
            <a:pPr marL="285750" indent="-285750">
              <a:buFont typeface="Arial" panose="020B0604020202020204" pitchFamily="34" charset="0"/>
              <a:buChar char="•"/>
            </a:pPr>
            <a:r>
              <a:rPr lang="en-US" dirty="0"/>
              <a:t>If utility features in the pedestrian route protrude above the cane detectable range (above 27”) and below required vertical clearance (below 80”), they must only protrude 4” maximum into the route. </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73B001ED-2810-4AFC-8497-5FD7761CD0C1}"/>
              </a:ext>
            </a:extLst>
          </p:cNvPr>
          <p:cNvPicPr>
            <a:picLocks noChangeAspect="1"/>
          </p:cNvPicPr>
          <p:nvPr/>
        </p:nvPicPr>
        <p:blipFill rotWithShape="1">
          <a:blip r:embed="rId5"/>
          <a:srcRect l="18850" r="17527" b="5399"/>
          <a:stretch/>
        </p:blipFill>
        <p:spPr>
          <a:xfrm>
            <a:off x="5617029" y="1253459"/>
            <a:ext cx="3820207" cy="4351082"/>
          </a:xfrm>
          <a:prstGeom prst="rect">
            <a:avLst/>
          </a:prstGeom>
        </p:spPr>
      </p:pic>
      <p:pic>
        <p:nvPicPr>
          <p:cNvPr id="5" name="Picture 4">
            <a:extLst>
              <a:ext uri="{FF2B5EF4-FFF2-40B4-BE49-F238E27FC236}">
                <a16:creationId xmlns:a16="http://schemas.microsoft.com/office/drawing/2014/main" id="{CFD645EF-4EDC-4B27-9C45-F65E5C713271}"/>
              </a:ext>
            </a:extLst>
          </p:cNvPr>
          <p:cNvPicPr>
            <a:picLocks noChangeAspect="1"/>
          </p:cNvPicPr>
          <p:nvPr/>
        </p:nvPicPr>
        <p:blipFill>
          <a:blip r:embed="rId6"/>
          <a:stretch>
            <a:fillRect/>
          </a:stretch>
        </p:blipFill>
        <p:spPr>
          <a:xfrm>
            <a:off x="8990748" y="1788160"/>
            <a:ext cx="3019648" cy="3582504"/>
          </a:xfrm>
          <a:prstGeom prst="rect">
            <a:avLst/>
          </a:prstGeom>
        </p:spPr>
      </p:pic>
    </p:spTree>
    <p:extLst>
      <p:ext uri="{BB962C8B-B14F-4D97-AF65-F5344CB8AC3E}">
        <p14:creationId xmlns:p14="http://schemas.microsoft.com/office/powerpoint/2010/main" val="216389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4705607" y="412785"/>
            <a:ext cx="3047486"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Utility Covers</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4C1C59B5-AE12-47DB-928D-FE55E447E9A1}"/>
              </a:ext>
            </a:extLst>
          </p:cNvPr>
          <p:cNvSpPr txBox="1"/>
          <p:nvPr/>
        </p:nvSpPr>
        <p:spPr>
          <a:xfrm>
            <a:off x="685800" y="1325880"/>
            <a:ext cx="110871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Designs should locate surface utility-covers where they will not conflict with crosswalks, blended transitions, or curb ramps.</a:t>
            </a:r>
            <a:br>
              <a:rPr lang="en-US" dirty="0"/>
            </a:br>
            <a:endParaRPr lang="en-US" dirty="0"/>
          </a:p>
          <a:p>
            <a:pPr marL="285750" indent="-285750">
              <a:buFont typeface="Arial" panose="020B0604020202020204" pitchFamily="34" charset="0"/>
              <a:buChar char="•"/>
            </a:pPr>
            <a:r>
              <a:rPr lang="en-US" dirty="0"/>
              <a:t>Utility covers and grates in a pedestrian route shall be skid resistant and comply with vertical surface discontinuity criteria and horizontal gap criteria.</a:t>
            </a:r>
          </a:p>
        </p:txBody>
      </p:sp>
      <p:pic>
        <p:nvPicPr>
          <p:cNvPr id="8" name="Picture 7">
            <a:extLst>
              <a:ext uri="{FF2B5EF4-FFF2-40B4-BE49-F238E27FC236}">
                <a16:creationId xmlns:a16="http://schemas.microsoft.com/office/drawing/2014/main" id="{090A5A61-CEF3-46CF-90B2-BE757F73CDFB}"/>
              </a:ext>
            </a:extLst>
          </p:cNvPr>
          <p:cNvPicPr>
            <a:picLocks noChangeAspect="1"/>
          </p:cNvPicPr>
          <p:nvPr/>
        </p:nvPicPr>
        <p:blipFill>
          <a:blip r:embed="rId5"/>
          <a:stretch>
            <a:fillRect/>
          </a:stretch>
        </p:blipFill>
        <p:spPr>
          <a:xfrm>
            <a:off x="1844448" y="3149891"/>
            <a:ext cx="2238375" cy="2200275"/>
          </a:xfrm>
          <a:prstGeom prst="rect">
            <a:avLst/>
          </a:prstGeom>
        </p:spPr>
      </p:pic>
      <p:pic>
        <p:nvPicPr>
          <p:cNvPr id="9" name="Picture 8">
            <a:extLst>
              <a:ext uri="{FF2B5EF4-FFF2-40B4-BE49-F238E27FC236}">
                <a16:creationId xmlns:a16="http://schemas.microsoft.com/office/drawing/2014/main" id="{33F08340-64F9-4350-9FBF-8C8187DE3917}"/>
              </a:ext>
            </a:extLst>
          </p:cNvPr>
          <p:cNvPicPr>
            <a:picLocks noChangeAspect="1"/>
          </p:cNvPicPr>
          <p:nvPr/>
        </p:nvPicPr>
        <p:blipFill>
          <a:blip r:embed="rId6"/>
          <a:stretch>
            <a:fillRect/>
          </a:stretch>
        </p:blipFill>
        <p:spPr>
          <a:xfrm>
            <a:off x="5195550" y="2753619"/>
            <a:ext cx="5548650" cy="2905158"/>
          </a:xfrm>
          <a:prstGeom prst="rect">
            <a:avLst/>
          </a:prstGeom>
          <a:ln w="28575" cmpd="sng">
            <a:solidFill>
              <a:schemeClr val="bg1"/>
            </a:solidFill>
          </a:ln>
        </p:spPr>
      </p:pic>
      <p:pic>
        <p:nvPicPr>
          <p:cNvPr id="5" name="Picture 4">
            <a:extLst>
              <a:ext uri="{FF2B5EF4-FFF2-40B4-BE49-F238E27FC236}">
                <a16:creationId xmlns:a16="http://schemas.microsoft.com/office/drawing/2014/main" id="{E4139312-38D9-4D5D-8C68-A1FAEFE8C610}"/>
              </a:ext>
            </a:extLst>
          </p:cNvPr>
          <p:cNvPicPr>
            <a:picLocks noChangeAspect="1"/>
          </p:cNvPicPr>
          <p:nvPr/>
        </p:nvPicPr>
        <p:blipFill>
          <a:blip r:embed="rId7"/>
          <a:stretch>
            <a:fillRect/>
          </a:stretch>
        </p:blipFill>
        <p:spPr>
          <a:xfrm>
            <a:off x="5220381" y="2775908"/>
            <a:ext cx="5548650" cy="2882870"/>
          </a:xfrm>
          <a:prstGeom prst="rect">
            <a:avLst/>
          </a:prstGeom>
        </p:spPr>
      </p:pic>
      <p:pic>
        <p:nvPicPr>
          <p:cNvPr id="6" name="Picture 5">
            <a:extLst>
              <a:ext uri="{FF2B5EF4-FFF2-40B4-BE49-F238E27FC236}">
                <a16:creationId xmlns:a16="http://schemas.microsoft.com/office/drawing/2014/main" id="{E976C6E3-0453-4BE2-A478-5546819FBC0C}"/>
              </a:ext>
            </a:extLst>
          </p:cNvPr>
          <p:cNvPicPr>
            <a:picLocks noChangeAspect="1"/>
          </p:cNvPicPr>
          <p:nvPr/>
        </p:nvPicPr>
        <p:blipFill>
          <a:blip r:embed="rId8"/>
          <a:stretch>
            <a:fillRect/>
          </a:stretch>
        </p:blipFill>
        <p:spPr>
          <a:xfrm>
            <a:off x="963385" y="2821278"/>
            <a:ext cx="4000500" cy="2857500"/>
          </a:xfrm>
          <a:prstGeom prst="rect">
            <a:avLst/>
          </a:prstGeom>
        </p:spPr>
      </p:pic>
    </p:spTree>
    <p:extLst>
      <p:ext uri="{BB962C8B-B14F-4D97-AF65-F5344CB8AC3E}">
        <p14:creationId xmlns:p14="http://schemas.microsoft.com/office/powerpoint/2010/main" val="21243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10727A2F-95AF-4A3C-8F09-D1B973DB5F05}"/>
              </a:ext>
            </a:extLst>
          </p:cNvPr>
          <p:cNvSpPr txBox="1">
            <a:spLocks/>
          </p:cNvSpPr>
          <p:nvPr/>
        </p:nvSpPr>
        <p:spPr>
          <a:xfrm>
            <a:off x="4960498" y="675376"/>
            <a:ext cx="2271004" cy="5133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PAR Width</a:t>
            </a:r>
          </a:p>
        </p:txBody>
      </p:sp>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1D2C188E-4D5A-4E67-9B74-44C1E41097F5}"/>
              </a:ext>
            </a:extLst>
          </p:cNvPr>
          <p:cNvSpPr txBox="1"/>
          <p:nvPr/>
        </p:nvSpPr>
        <p:spPr>
          <a:xfrm>
            <a:off x="594360" y="1508760"/>
            <a:ext cx="6930390" cy="3693319"/>
          </a:xfrm>
          <a:prstGeom prst="rect">
            <a:avLst/>
          </a:prstGeom>
          <a:noFill/>
        </p:spPr>
        <p:txBody>
          <a:bodyPr wrap="square" rtlCol="0">
            <a:spAutoFit/>
          </a:bodyPr>
          <a:lstStyle/>
          <a:p>
            <a:r>
              <a:rPr lang="en-US" b="1" dirty="0"/>
              <a:t>PAS Standards:</a:t>
            </a:r>
          </a:p>
          <a:p>
            <a:pPr marL="285750" indent="-285750">
              <a:buFont typeface="Arial" panose="020B0604020202020204" pitchFamily="34" charset="0"/>
              <a:buChar char="•"/>
            </a:pPr>
            <a:r>
              <a:rPr lang="en-US" dirty="0"/>
              <a:t>The desired width for a pedestrian feature is 5’ (The minimum width is 4’).</a:t>
            </a:r>
            <a:br>
              <a:rPr lang="en-US" dirty="0"/>
            </a:br>
            <a:endParaRPr lang="en-US" dirty="0"/>
          </a:p>
          <a:p>
            <a:pPr marL="285750" indent="-285750">
              <a:buFont typeface="Arial" panose="020B0604020202020204" pitchFamily="34" charset="0"/>
              <a:buChar char="•"/>
            </a:pPr>
            <a:r>
              <a:rPr lang="en-US" dirty="0"/>
              <a:t>Pinch points cannot be less than 34” in width and 24” in length measured in the direction of travel. </a:t>
            </a:r>
          </a:p>
          <a:p>
            <a:pPr marL="285750" indent="-285750">
              <a:buFont typeface="Arial" panose="020B0604020202020204" pitchFamily="34" charset="0"/>
              <a:buChar char="•"/>
            </a:pPr>
            <a:endParaRPr lang="en-US" dirty="0"/>
          </a:p>
          <a:p>
            <a:r>
              <a:rPr lang="en-US" b="1" dirty="0"/>
              <a:t>PROWAG Guideline:</a:t>
            </a:r>
          </a:p>
          <a:p>
            <a:pPr marL="285750" indent="-285750">
              <a:buFont typeface="Arial" panose="020B0604020202020204" pitchFamily="34" charset="0"/>
              <a:buChar char="•"/>
            </a:pPr>
            <a:r>
              <a:rPr lang="en-US" dirty="0"/>
              <a:t>The minimum width of a pedestrian feature is 4’</a:t>
            </a:r>
          </a:p>
          <a:p>
            <a:pPr marL="285750" indent="-285750">
              <a:buFont typeface="Arial" panose="020B0604020202020204" pitchFamily="34" charset="0"/>
              <a:buChar char="•"/>
            </a:pPr>
            <a:endParaRPr lang="en-US" dirty="0"/>
          </a:p>
          <a:p>
            <a:r>
              <a:rPr lang="en-US" b="1" dirty="0"/>
              <a:t>ADAAG Standards:</a:t>
            </a:r>
          </a:p>
          <a:p>
            <a:pPr marL="285750" indent="-285750">
              <a:buFont typeface="Arial" panose="020B0604020202020204" pitchFamily="34" charset="0"/>
              <a:buChar char="•"/>
            </a:pPr>
            <a:r>
              <a:rPr lang="en-US" dirty="0"/>
              <a:t>The minimum width of a pedestrian feature is 3’</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EA9323CA-8245-48AE-B99D-F16D77ED79E9}"/>
              </a:ext>
            </a:extLst>
          </p:cNvPr>
          <p:cNvPicPr>
            <a:picLocks noChangeAspect="1"/>
          </p:cNvPicPr>
          <p:nvPr/>
        </p:nvPicPr>
        <p:blipFill>
          <a:blip r:embed="rId5"/>
          <a:stretch>
            <a:fillRect/>
          </a:stretch>
        </p:blipFill>
        <p:spPr>
          <a:xfrm>
            <a:off x="7524750" y="1899768"/>
            <a:ext cx="4380444" cy="2413545"/>
          </a:xfrm>
          <a:prstGeom prst="rect">
            <a:avLst/>
          </a:prstGeom>
        </p:spPr>
      </p:pic>
      <p:pic>
        <p:nvPicPr>
          <p:cNvPr id="6" name="Picture 5">
            <a:extLst>
              <a:ext uri="{FF2B5EF4-FFF2-40B4-BE49-F238E27FC236}">
                <a16:creationId xmlns:a16="http://schemas.microsoft.com/office/drawing/2014/main" id="{8A939772-95B9-4D3B-94F8-A2B5F19845E9}"/>
              </a:ext>
            </a:extLst>
          </p:cNvPr>
          <p:cNvPicPr>
            <a:picLocks noChangeAspect="1"/>
          </p:cNvPicPr>
          <p:nvPr/>
        </p:nvPicPr>
        <p:blipFill rotWithShape="1">
          <a:blip r:embed="rId6"/>
          <a:srcRect l="50196"/>
          <a:stretch/>
        </p:blipFill>
        <p:spPr>
          <a:xfrm>
            <a:off x="7377792" y="1508760"/>
            <a:ext cx="4672693" cy="4011325"/>
          </a:xfrm>
          <a:prstGeom prst="rect">
            <a:avLst/>
          </a:prstGeom>
        </p:spPr>
      </p:pic>
    </p:spTree>
    <p:extLst>
      <p:ext uri="{BB962C8B-B14F-4D97-AF65-F5344CB8AC3E}">
        <p14:creationId xmlns:p14="http://schemas.microsoft.com/office/powerpoint/2010/main" val="4279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10727A2F-95AF-4A3C-8F09-D1B973DB5F05}"/>
              </a:ext>
            </a:extLst>
          </p:cNvPr>
          <p:cNvSpPr txBox="1">
            <a:spLocks/>
          </p:cNvSpPr>
          <p:nvPr/>
        </p:nvSpPr>
        <p:spPr>
          <a:xfrm>
            <a:off x="3946917" y="606797"/>
            <a:ext cx="3939784" cy="4219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62626"/>
                </a:solidFill>
                <a:latin typeface="Arial"/>
              </a:rPr>
              <a:t>Pole Replacement</a:t>
            </a:r>
            <a:endParaRPr lang="en-US" sz="3200" b="1" dirty="0">
              <a:solidFill>
                <a:srgbClr val="262626"/>
              </a:solidFill>
              <a:latin typeface="Arial"/>
            </a:endParaRPr>
          </a:p>
        </p:txBody>
      </p:sp>
      <p:sp>
        <p:nvSpPr>
          <p:cNvPr id="2" name="Rectangle 1">
            <a:extLst>
              <a:ext uri="{FF2B5EF4-FFF2-40B4-BE49-F238E27FC236}">
                <a16:creationId xmlns:a16="http://schemas.microsoft.com/office/drawing/2014/main" id="{887A7854-1752-441B-A9A8-4F2F1BAFD19E}"/>
              </a:ext>
            </a:extLst>
          </p:cNvPr>
          <p:cNvSpPr/>
          <p:nvPr/>
        </p:nvSpPr>
        <p:spPr>
          <a:xfrm>
            <a:off x="213360" y="5741249"/>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pic>
        <p:nvPicPr>
          <p:cNvPr id="8" name="Picture 7" descr="A fire hydrant on the corner of a street&#10;&#10;Description automatically generated">
            <a:extLst>
              <a:ext uri="{FF2B5EF4-FFF2-40B4-BE49-F238E27FC236}">
                <a16:creationId xmlns:a16="http://schemas.microsoft.com/office/drawing/2014/main" id="{9227ABA9-F669-4287-8B91-854352AE5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131" y="1297266"/>
            <a:ext cx="3210792" cy="4281056"/>
          </a:xfrm>
          <a:prstGeom prst="rect">
            <a:avLst/>
          </a:prstGeom>
        </p:spPr>
      </p:pic>
      <p:pic>
        <p:nvPicPr>
          <p:cNvPr id="6" name="Picture 5" descr="A yellow fire hydrant sitting on the side of a road&#10;&#10;Description automatically generated">
            <a:extLst>
              <a:ext uri="{FF2B5EF4-FFF2-40B4-BE49-F238E27FC236}">
                <a16:creationId xmlns:a16="http://schemas.microsoft.com/office/drawing/2014/main" id="{76578DAC-0AA1-4A84-B84C-540416CBB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0092" y="1288473"/>
            <a:ext cx="3210790" cy="4281053"/>
          </a:xfrm>
          <a:prstGeom prst="rect">
            <a:avLst/>
          </a:prstGeom>
        </p:spPr>
      </p:pic>
      <p:sp>
        <p:nvSpPr>
          <p:cNvPr id="4" name="TextBox 3">
            <a:extLst>
              <a:ext uri="{FF2B5EF4-FFF2-40B4-BE49-F238E27FC236}">
                <a16:creationId xmlns:a16="http://schemas.microsoft.com/office/drawing/2014/main" id="{9E7FE3DA-7908-4F28-ABC4-10DB35996ABC}"/>
              </a:ext>
            </a:extLst>
          </p:cNvPr>
          <p:cNvSpPr txBox="1"/>
          <p:nvPr/>
        </p:nvSpPr>
        <p:spPr>
          <a:xfrm>
            <a:off x="417311" y="1492148"/>
            <a:ext cx="495965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At minimum, the existing width must be maintained.</a:t>
            </a:r>
          </a:p>
          <a:p>
            <a:endParaRPr lang="en-US" sz="2400" dirty="0"/>
          </a:p>
          <a:p>
            <a:pPr marL="285750" indent="-285750">
              <a:buFont typeface="Arial" panose="020B0604020202020204" pitchFamily="34" charset="0"/>
              <a:buChar char="•"/>
            </a:pPr>
            <a:r>
              <a:rPr lang="en-US" sz="2400" dirty="0"/>
              <a:t>Relocation out of the PAR should be evaluated and if possible, it should be performed.</a:t>
            </a:r>
          </a:p>
          <a:p>
            <a:endParaRPr lang="en-US" sz="2400" dirty="0"/>
          </a:p>
          <a:p>
            <a:pPr marL="285750" indent="-285750">
              <a:buFont typeface="Arial" panose="020B0604020202020204" pitchFamily="34" charset="0"/>
              <a:buChar char="•"/>
            </a:pPr>
            <a:r>
              <a:rPr lang="en-US" sz="2400" dirty="0"/>
              <a:t>A firm and stable surface must be provided after the work is complete.</a:t>
            </a:r>
          </a:p>
        </p:txBody>
      </p:sp>
    </p:spTree>
    <p:extLst>
      <p:ext uri="{BB962C8B-B14F-4D97-AF65-F5344CB8AC3E}">
        <p14:creationId xmlns:p14="http://schemas.microsoft.com/office/powerpoint/2010/main" val="509475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4132115" y="684931"/>
            <a:ext cx="3927769"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262626"/>
              </a:solidFill>
              <a:latin typeface="Arial"/>
            </a:endParaRP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alphaModFix/>
          </a:blip>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rotWithShape="1">
          <a:blip r:embed="rId4"/>
          <a:src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585AA887-27DE-4CFD-A7CE-0E961952F49E}"/>
              </a:ext>
            </a:extLst>
          </p:cNvPr>
          <p:cNvSpPr txBox="1"/>
          <p:nvPr/>
        </p:nvSpPr>
        <p:spPr>
          <a:xfrm>
            <a:off x="555990" y="3178188"/>
            <a:ext cx="5295901" cy="2031325"/>
          </a:xfrm>
          <a:prstGeom prst="rect">
            <a:avLst/>
          </a:prstGeom>
          <a:noFill/>
        </p:spPr>
        <p:txBody>
          <a:bodyPr wrap="square" rtlCol="0">
            <a:spAutoFit/>
          </a:bodyPr>
          <a:lstStyle/>
          <a:p>
            <a:r>
              <a:rPr lang="en-US" dirty="0"/>
              <a:t>State of Delaware Department of Transportation</a:t>
            </a:r>
          </a:p>
          <a:p>
            <a:r>
              <a:rPr lang="en-US" dirty="0"/>
              <a:t>Office of External Civil Rights</a:t>
            </a:r>
          </a:p>
          <a:p>
            <a:r>
              <a:rPr lang="en-US" dirty="0"/>
              <a:t>Todd Webb, ADA Title II Coordinator </a:t>
            </a:r>
          </a:p>
          <a:p>
            <a:r>
              <a:rPr lang="en-US" dirty="0"/>
              <a:t>Phone: 302.760.2048</a:t>
            </a:r>
          </a:p>
          <a:p>
            <a:r>
              <a:rPr lang="en-US" dirty="0"/>
              <a:t>800 Bay Road • Dover, DE 19901</a:t>
            </a:r>
          </a:p>
          <a:p>
            <a:r>
              <a:rPr lang="en-US" dirty="0"/>
              <a:t>Phone: 302.760.2035    Fax: 302.739.2254</a:t>
            </a:r>
          </a:p>
          <a:p>
            <a:r>
              <a:rPr lang="en-US" dirty="0"/>
              <a:t>civilrights.deldot.gov</a:t>
            </a:r>
          </a:p>
        </p:txBody>
      </p:sp>
      <p:pic>
        <p:nvPicPr>
          <p:cNvPr id="10" name="Picture 9">
            <a:extLst>
              <a:ext uri="{FF2B5EF4-FFF2-40B4-BE49-F238E27FC236}">
                <a16:creationId xmlns:a16="http://schemas.microsoft.com/office/drawing/2014/main" id="{65A754DF-32C4-41E5-BB27-47762F024C45}"/>
              </a:ext>
            </a:extLst>
          </p:cNvPr>
          <p:cNvPicPr>
            <a:picLocks noChangeAspect="1"/>
          </p:cNvPicPr>
          <p:nvPr/>
        </p:nvPicPr>
        <p:blipFill>
          <a:blip r:embed="rId5"/>
          <a:stretch>
            <a:fillRect/>
          </a:stretch>
        </p:blipFill>
        <p:spPr>
          <a:xfrm>
            <a:off x="6700716" y="1554480"/>
            <a:ext cx="4410075" cy="1028699"/>
          </a:xfrm>
          <a:prstGeom prst="rect">
            <a:avLst/>
          </a:prstGeom>
        </p:spPr>
      </p:pic>
      <p:pic>
        <p:nvPicPr>
          <p:cNvPr id="12" name="Picture 11">
            <a:extLst>
              <a:ext uri="{FF2B5EF4-FFF2-40B4-BE49-F238E27FC236}">
                <a16:creationId xmlns:a16="http://schemas.microsoft.com/office/drawing/2014/main" id="{8319C90A-3369-4877-8CE6-F237B2B02904}"/>
              </a:ext>
            </a:extLst>
          </p:cNvPr>
          <p:cNvPicPr>
            <a:picLocks noChangeAspect="1"/>
          </p:cNvPicPr>
          <p:nvPr/>
        </p:nvPicPr>
        <p:blipFill>
          <a:blip r:embed="rId6"/>
          <a:stretch>
            <a:fillRect/>
          </a:stretch>
        </p:blipFill>
        <p:spPr>
          <a:xfrm>
            <a:off x="1846114" y="1131019"/>
            <a:ext cx="2759185" cy="1747484"/>
          </a:xfrm>
          <a:prstGeom prst="rect">
            <a:avLst/>
          </a:prstGeom>
        </p:spPr>
      </p:pic>
      <p:sp>
        <p:nvSpPr>
          <p:cNvPr id="13" name="TextBox 12">
            <a:extLst>
              <a:ext uri="{FF2B5EF4-FFF2-40B4-BE49-F238E27FC236}">
                <a16:creationId xmlns:a16="http://schemas.microsoft.com/office/drawing/2014/main" id="{815F0CD4-A165-44A8-9FD9-072E22C90EDE}"/>
              </a:ext>
            </a:extLst>
          </p:cNvPr>
          <p:cNvSpPr txBox="1"/>
          <p:nvPr/>
        </p:nvSpPr>
        <p:spPr>
          <a:xfrm>
            <a:off x="6932465" y="3178188"/>
            <a:ext cx="4663710" cy="2031325"/>
          </a:xfrm>
          <a:prstGeom prst="rect">
            <a:avLst/>
          </a:prstGeom>
          <a:noFill/>
        </p:spPr>
        <p:txBody>
          <a:bodyPr wrap="square" rtlCol="0">
            <a:spAutoFit/>
          </a:bodyPr>
          <a:lstStyle/>
          <a:p>
            <a:r>
              <a:rPr lang="en-US" dirty="0"/>
              <a:t>U.S. Department of Transportation </a:t>
            </a:r>
          </a:p>
          <a:p>
            <a:r>
              <a:rPr lang="en-US" dirty="0"/>
              <a:t>Federal Highway Administration</a:t>
            </a:r>
          </a:p>
          <a:p>
            <a:r>
              <a:rPr lang="en-US" dirty="0"/>
              <a:t>Patrick Kennedy</a:t>
            </a:r>
          </a:p>
          <a:p>
            <a:r>
              <a:rPr lang="en-US" dirty="0"/>
              <a:t>1201 College Park Drive, Suite 102</a:t>
            </a:r>
          </a:p>
          <a:p>
            <a:r>
              <a:rPr lang="en-US" dirty="0"/>
              <a:t>Dover, DE 19904</a:t>
            </a:r>
          </a:p>
          <a:p>
            <a:r>
              <a:rPr lang="en-US" dirty="0"/>
              <a:t>Phone:  302.734.5326</a:t>
            </a:r>
          </a:p>
          <a:p>
            <a:r>
              <a:rPr lang="en-US" dirty="0"/>
              <a:t>Patrick.Kennedy@DOT.GOV</a:t>
            </a:r>
          </a:p>
        </p:txBody>
      </p:sp>
    </p:spTree>
    <p:extLst>
      <p:ext uri="{BB962C8B-B14F-4D97-AF65-F5344CB8AC3E}">
        <p14:creationId xmlns:p14="http://schemas.microsoft.com/office/powerpoint/2010/main" val="257658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CF47D-F0A9-4A4A-B7AC-2ED646D84D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42" b="95116" l="3836" r="95908">
                        <a14:foregroundMark x1="61893" y1="13111" x2="51918" y2="3342"/>
                        <a14:foregroundMark x1="51918" y1="3342" x2="41688" y2="10283"/>
                        <a14:foregroundMark x1="87724" y1="39075" x2="95908" y2="49357"/>
                        <a14:foregroundMark x1="95908" y1="49357" x2="87468" y2="60925"/>
                        <a14:foregroundMark x1="87468" y1="60925" x2="86445" y2="61183"/>
                        <a14:foregroundMark x1="7986" y1="52939" x2="4246" y2="47771"/>
                        <a14:foregroundMark x1="12276" y1="58869" x2="12160" y2="58709"/>
                        <a14:foregroundMark x1="41176" y1="87147" x2="51407" y2="95116"/>
                        <a14:foregroundMark x1="51407" y1="95116" x2="60358" y2="87918"/>
                        <a14:foregroundMark x1="8696" y1="43959" x2="22762" y2="30334"/>
                        <a14:foregroundMark x1="28133" y1="24936" x2="5627" y2="47815"/>
                        <a14:foregroundMark x1="27110" y1="73522" x2="20716" y2="61183"/>
                        <a14:foregroundMark x1="20716" y1="61183" x2="12768" y2="58307"/>
                        <a14:foregroundMark x1="8489" y1="52606" x2="9974" y2="42159"/>
                        <a14:foregroundMark x1="9974" y1="42159" x2="37596" y2="13882"/>
                        <a14:foregroundMark x1="7532" y1="53239" x2="4092" y2="47558"/>
                        <a14:foregroundMark x1="4092" y1="47558" x2="38619" y2="11825"/>
                        <a14:foregroundMark x1="5627" y1="46530" x2="8464" y2="52623"/>
                        <a14:foregroundMark x1="11663" y1="59037" x2="44246" y2="92802"/>
                        <a14:foregroundMark x1="9719" y1="44216" x2="6714" y2="53780"/>
                        <a14:foregroundMark x1="5973" y1="54270" x2="3581" y2="49100"/>
                        <a14:backgroundMark x1="7417" y1="58355" x2="7417" y2="58355"/>
                        <a14:backgroundMark x1="7417" y1="58355" x2="8184" y2="60154"/>
                        <a14:backgroundMark x1="8184" y1="60154" x2="8184" y2="60154"/>
                        <a14:backgroundMark x1="5627" y1="54499" x2="9974" y2="60154"/>
                      </a14:backgroundRemoval>
                    </a14:imgEffect>
                  </a14:imgLayer>
                </a14:imgProps>
              </a:ext>
            </a:extLst>
          </a:blip>
          <a:stretch>
            <a:fillRect/>
          </a:stretch>
        </p:blipFill>
        <p:spPr>
          <a:xfrm>
            <a:off x="8084171" y="1258153"/>
            <a:ext cx="3724275" cy="3705225"/>
          </a:xfrm>
          <a:prstGeom prst="rect">
            <a:avLst/>
          </a:prstGeom>
        </p:spPr>
      </p:pic>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3206460" y="614782"/>
            <a:ext cx="5779079"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When Does This Apply?</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5"/>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6"/>
          <a:stretch>
            <a:fill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AF35FE86-AA12-4470-A1B6-7757297F7493}"/>
              </a:ext>
            </a:extLst>
          </p:cNvPr>
          <p:cNvSpPr txBox="1"/>
          <p:nvPr/>
        </p:nvSpPr>
        <p:spPr>
          <a:xfrm>
            <a:off x="1191650" y="1541106"/>
            <a:ext cx="7315536" cy="3139321"/>
          </a:xfrm>
          <a:prstGeom prst="rect">
            <a:avLst/>
          </a:prstGeom>
          <a:noFill/>
        </p:spPr>
        <p:txBody>
          <a:bodyPr wrap="square" rtlCol="0">
            <a:spAutoFit/>
          </a:bodyPr>
          <a:lstStyle/>
          <a:p>
            <a:r>
              <a:rPr lang="en-US" b="1" dirty="0"/>
              <a:t>The information in this presentation applies to:</a:t>
            </a:r>
          </a:p>
          <a:p>
            <a:endParaRPr lang="en-US" dirty="0"/>
          </a:p>
          <a:p>
            <a:pPr marL="285750" indent="-285750">
              <a:buFont typeface="Arial" panose="020B0604020202020204" pitchFamily="34" charset="0"/>
              <a:buChar char="•"/>
            </a:pPr>
            <a:r>
              <a:rPr lang="en-US" dirty="0"/>
              <a:t>DelDOT work</a:t>
            </a:r>
            <a:br>
              <a:rPr lang="en-US" dirty="0"/>
            </a:br>
            <a:endParaRPr lang="en-US" dirty="0"/>
          </a:p>
          <a:p>
            <a:pPr marL="285750" indent="-285750">
              <a:buFont typeface="Arial" panose="020B0604020202020204" pitchFamily="34" charset="0"/>
              <a:buChar char="•"/>
            </a:pPr>
            <a:r>
              <a:rPr lang="en-US" dirty="0"/>
              <a:t>Work performed for municipalities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Private work within the public ROW </a:t>
            </a:r>
          </a:p>
          <a:p>
            <a:pPr marL="285750" indent="-285750">
              <a:buFont typeface="Arial" panose="020B0604020202020204" pitchFamily="34" charset="0"/>
              <a:buChar char="•"/>
            </a:pPr>
            <a:endParaRPr lang="en-US" dirty="0"/>
          </a:p>
          <a:p>
            <a:endParaRPr lang="en-US" dirty="0"/>
          </a:p>
          <a:p>
            <a:r>
              <a:rPr lang="en-US" b="1" dirty="0"/>
              <a:t>Some utility work impacts municipal PARs but impacts a DelDOT roadway.</a:t>
            </a:r>
            <a:endParaRPr lang="en-US" dirty="0"/>
          </a:p>
        </p:txBody>
      </p:sp>
    </p:spTree>
    <p:extLst>
      <p:ext uri="{BB962C8B-B14F-4D97-AF65-F5344CB8AC3E}">
        <p14:creationId xmlns:p14="http://schemas.microsoft.com/office/powerpoint/2010/main" val="200703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3206460" y="614782"/>
            <a:ext cx="5779079"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ADA Guidelines &amp; Standards</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AF35FE86-AA12-4470-A1B6-7757297F7493}"/>
              </a:ext>
            </a:extLst>
          </p:cNvPr>
          <p:cNvSpPr txBox="1"/>
          <p:nvPr/>
        </p:nvSpPr>
        <p:spPr>
          <a:xfrm>
            <a:off x="762000" y="1390650"/>
            <a:ext cx="6781800" cy="4524315"/>
          </a:xfrm>
          <a:prstGeom prst="rect">
            <a:avLst/>
          </a:prstGeom>
          <a:noFill/>
        </p:spPr>
        <p:txBody>
          <a:bodyPr wrap="square" rtlCol="0">
            <a:spAutoFit/>
          </a:bodyPr>
          <a:lstStyle/>
          <a:p>
            <a:r>
              <a:rPr lang="en-US" b="1" dirty="0"/>
              <a:t>PAS</a:t>
            </a:r>
            <a:r>
              <a:rPr lang="en-US" dirty="0"/>
              <a:t> – Standards used to design, construct, and maintain pedestrian facilities within and along streets and highways under DelDOT’s jurisdiction</a:t>
            </a:r>
          </a:p>
          <a:p>
            <a:endParaRPr lang="en-US" dirty="0"/>
          </a:p>
          <a:p>
            <a:r>
              <a:rPr lang="en-US" b="1" dirty="0"/>
              <a:t>PROWAG</a:t>
            </a:r>
            <a:r>
              <a:rPr lang="en-US" dirty="0"/>
              <a:t> – Proposed accessibility guidelines for the design, construction, and alteration of pedestrian facilities in the public right-of-way.</a:t>
            </a:r>
          </a:p>
          <a:p>
            <a:endParaRPr lang="en-US" b="1" dirty="0"/>
          </a:p>
          <a:p>
            <a:r>
              <a:rPr lang="en-US" b="1" dirty="0"/>
              <a:t>ADAAG </a:t>
            </a:r>
            <a:r>
              <a:rPr lang="en-US" dirty="0"/>
              <a:t>-  Scoping and technical requirements for accessibility to buildings and facilities covered under Title II and Title III by individuals with disabilities under the Americans with Disabilities Act</a:t>
            </a:r>
            <a:br>
              <a:rPr lang="en-US" dirty="0"/>
            </a:br>
            <a:endParaRPr lang="en-US" dirty="0"/>
          </a:p>
          <a:p>
            <a:endParaRPr lang="en-US" dirty="0"/>
          </a:p>
          <a:p>
            <a:br>
              <a:rPr lang="en-US" dirty="0"/>
            </a:br>
            <a:endParaRPr lang="en-US" dirty="0"/>
          </a:p>
        </p:txBody>
      </p:sp>
      <p:pic>
        <p:nvPicPr>
          <p:cNvPr id="5" name="Picture 4">
            <a:extLst>
              <a:ext uri="{FF2B5EF4-FFF2-40B4-BE49-F238E27FC236}">
                <a16:creationId xmlns:a16="http://schemas.microsoft.com/office/drawing/2014/main" id="{54C1445A-D082-4E79-8720-E64C823A55AE}"/>
              </a:ext>
            </a:extLst>
          </p:cNvPr>
          <p:cNvPicPr>
            <a:picLocks noChangeAspect="1"/>
          </p:cNvPicPr>
          <p:nvPr/>
        </p:nvPicPr>
        <p:blipFill>
          <a:blip r:embed="rId5"/>
          <a:stretch>
            <a:fillRect/>
          </a:stretch>
        </p:blipFill>
        <p:spPr>
          <a:xfrm rot="924340">
            <a:off x="9848805" y="3424332"/>
            <a:ext cx="1665912" cy="2125704"/>
          </a:xfrm>
          <a:prstGeom prst="rect">
            <a:avLst/>
          </a:prstGeom>
        </p:spPr>
      </p:pic>
      <p:pic>
        <p:nvPicPr>
          <p:cNvPr id="1026" name="Picture 2" descr="Image result for prowag&quot;">
            <a:extLst>
              <a:ext uri="{FF2B5EF4-FFF2-40B4-BE49-F238E27FC236}">
                <a16:creationId xmlns:a16="http://schemas.microsoft.com/office/drawing/2014/main" id="{EFA10C9A-EE47-4A96-8E93-4CF601C73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59028">
            <a:off x="7727725" y="2309009"/>
            <a:ext cx="2133600" cy="2133600"/>
          </a:xfrm>
          <a:prstGeom prst="rect">
            <a:avLst/>
          </a:prstGeom>
          <a:noFill/>
          <a:ln w="34925">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B40C4A-A848-483C-B9F9-4F84C08184A4}"/>
              </a:ext>
            </a:extLst>
          </p:cNvPr>
          <p:cNvPicPr>
            <a:picLocks noChangeAspect="1"/>
          </p:cNvPicPr>
          <p:nvPr/>
        </p:nvPicPr>
        <p:blipFill>
          <a:blip r:embed="rId7"/>
          <a:stretch>
            <a:fillRect/>
          </a:stretch>
        </p:blipFill>
        <p:spPr>
          <a:xfrm rot="363601">
            <a:off x="9801326" y="434503"/>
            <a:ext cx="1989351" cy="2604038"/>
          </a:xfrm>
          <a:prstGeom prst="rect">
            <a:avLst/>
          </a:prstGeom>
          <a:ln w="34925">
            <a:solidFill>
              <a:schemeClr val="accent1">
                <a:shade val="50000"/>
              </a:schemeClr>
            </a:solidFill>
          </a:ln>
        </p:spPr>
      </p:pic>
    </p:spTree>
    <p:extLst>
      <p:ext uri="{BB962C8B-B14F-4D97-AF65-F5344CB8AC3E}">
        <p14:creationId xmlns:p14="http://schemas.microsoft.com/office/powerpoint/2010/main" val="37855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3244220" y="486148"/>
            <a:ext cx="5703560"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Who is Responsible for ADA</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5" name="TextBox 4">
            <a:extLst>
              <a:ext uri="{FF2B5EF4-FFF2-40B4-BE49-F238E27FC236}">
                <a16:creationId xmlns:a16="http://schemas.microsoft.com/office/drawing/2014/main" id="{BBD8D849-C554-485F-A3CF-5E55D00166F0}"/>
              </a:ext>
            </a:extLst>
          </p:cNvPr>
          <p:cNvSpPr txBox="1"/>
          <p:nvPr/>
        </p:nvSpPr>
        <p:spPr>
          <a:xfrm>
            <a:off x="2567311" y="2053376"/>
            <a:ext cx="3602231" cy="2862322"/>
          </a:xfrm>
          <a:prstGeom prst="rect">
            <a:avLst/>
          </a:prstGeom>
          <a:noFill/>
        </p:spPr>
        <p:txBody>
          <a:bodyPr wrap="square" rtlCol="0">
            <a:spAutoFit/>
          </a:bodyPr>
          <a:lstStyle/>
          <a:p>
            <a:r>
              <a:rPr lang="en-US" dirty="0"/>
              <a:t>This individual works for the utility company. Their responsibility is anything involving ADA, including ensuring their crews/contractors are following ADA standards at the site of the utility work, proper ADA training for employees, and review of utility plans.</a:t>
            </a:r>
          </a:p>
          <a:p>
            <a:endParaRPr lang="en-US" dirty="0"/>
          </a:p>
          <a:p>
            <a:endParaRPr lang="en-US" dirty="0"/>
          </a:p>
        </p:txBody>
      </p:sp>
      <p:pic>
        <p:nvPicPr>
          <p:cNvPr id="13" name="Graphic 12" descr="Construction worker">
            <a:extLst>
              <a:ext uri="{FF2B5EF4-FFF2-40B4-BE49-F238E27FC236}">
                <a16:creationId xmlns:a16="http://schemas.microsoft.com/office/drawing/2014/main" id="{ED3246EE-4CDB-4E29-9AC2-5703773511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20375" y="2053376"/>
            <a:ext cx="1968954" cy="1968954"/>
          </a:xfrm>
          <a:prstGeom prst="rect">
            <a:avLst/>
          </a:prstGeom>
        </p:spPr>
      </p:pic>
      <p:sp>
        <p:nvSpPr>
          <p:cNvPr id="14" name="TextBox 13">
            <a:extLst>
              <a:ext uri="{FF2B5EF4-FFF2-40B4-BE49-F238E27FC236}">
                <a16:creationId xmlns:a16="http://schemas.microsoft.com/office/drawing/2014/main" id="{967B2AEE-751D-469C-8048-81C7F9121DD1}"/>
              </a:ext>
            </a:extLst>
          </p:cNvPr>
          <p:cNvSpPr txBox="1"/>
          <p:nvPr/>
        </p:nvSpPr>
        <p:spPr>
          <a:xfrm>
            <a:off x="8313963" y="2021290"/>
            <a:ext cx="3282212" cy="2031325"/>
          </a:xfrm>
          <a:prstGeom prst="rect">
            <a:avLst/>
          </a:prstGeom>
          <a:noFill/>
        </p:spPr>
        <p:txBody>
          <a:bodyPr wrap="square" rtlCol="0">
            <a:spAutoFit/>
          </a:bodyPr>
          <a:lstStyle/>
          <a:p>
            <a:r>
              <a:rPr lang="en-US" dirty="0"/>
              <a:t>This individual works for DelDOT. Their responsibility is to inspect the utility work and cite any ADA standards that are non-compliant at the site of the utility work. </a:t>
            </a:r>
          </a:p>
          <a:p>
            <a:endParaRPr lang="en-US" dirty="0"/>
          </a:p>
        </p:txBody>
      </p:sp>
      <p:pic>
        <p:nvPicPr>
          <p:cNvPr id="16" name="Graphic 15" descr="Electrician">
            <a:extLst>
              <a:ext uri="{FF2B5EF4-FFF2-40B4-BE49-F238E27FC236}">
                <a16:creationId xmlns:a16="http://schemas.microsoft.com/office/drawing/2014/main" id="{A88B1B45-8EBF-41ED-9306-46923367BA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925" y="1913976"/>
            <a:ext cx="1968954" cy="1968954"/>
          </a:xfrm>
          <a:prstGeom prst="rect">
            <a:avLst/>
          </a:prstGeom>
        </p:spPr>
      </p:pic>
      <p:sp>
        <p:nvSpPr>
          <p:cNvPr id="11" name="Title 1">
            <a:extLst>
              <a:ext uri="{FF2B5EF4-FFF2-40B4-BE49-F238E27FC236}">
                <a16:creationId xmlns:a16="http://schemas.microsoft.com/office/drawing/2014/main" id="{6EFA72E7-FF79-42FA-9E60-A66C8EB7FE60}"/>
              </a:ext>
            </a:extLst>
          </p:cNvPr>
          <p:cNvSpPr txBox="1">
            <a:spLocks/>
          </p:cNvSpPr>
          <p:nvPr/>
        </p:nvSpPr>
        <p:spPr>
          <a:xfrm>
            <a:off x="2907643" y="4930807"/>
            <a:ext cx="6376713"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We all are Responsible for ADA!</a:t>
            </a:r>
          </a:p>
        </p:txBody>
      </p:sp>
    </p:spTree>
    <p:extLst>
      <p:ext uri="{BB962C8B-B14F-4D97-AF65-F5344CB8AC3E}">
        <p14:creationId xmlns:p14="http://schemas.microsoft.com/office/powerpoint/2010/main" val="30146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2654498" y="658427"/>
            <a:ext cx="6883003"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How is ADA Addressed in Permits</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4" name="TextBox 3">
            <a:extLst>
              <a:ext uri="{FF2B5EF4-FFF2-40B4-BE49-F238E27FC236}">
                <a16:creationId xmlns:a16="http://schemas.microsoft.com/office/drawing/2014/main" id="{05DCFCCD-F9BE-48CB-B8FF-196FD50FE16A}"/>
              </a:ext>
            </a:extLst>
          </p:cNvPr>
          <p:cNvSpPr txBox="1"/>
          <p:nvPr/>
        </p:nvSpPr>
        <p:spPr>
          <a:xfrm>
            <a:off x="595825" y="1550491"/>
            <a:ext cx="7755695" cy="4247317"/>
          </a:xfrm>
          <a:prstGeom prst="rect">
            <a:avLst/>
          </a:prstGeom>
          <a:noFill/>
        </p:spPr>
        <p:txBody>
          <a:bodyPr wrap="square" rtlCol="0">
            <a:spAutoFit/>
          </a:bodyPr>
          <a:lstStyle/>
          <a:p>
            <a:r>
              <a:rPr lang="en-US" b="1" dirty="0"/>
              <a:t>Permitting Design Requirements:</a:t>
            </a:r>
          </a:p>
          <a:p>
            <a:endParaRPr lang="en-US" dirty="0"/>
          </a:p>
          <a:p>
            <a:pPr marL="285750" indent="-285750">
              <a:buFont typeface="Arial" panose="020B0604020202020204" pitchFamily="34" charset="0"/>
              <a:buChar char="•"/>
            </a:pPr>
            <a:r>
              <a:rPr lang="en-US" dirty="0"/>
              <a:t>Design must comply with ADA</a:t>
            </a:r>
          </a:p>
          <a:p>
            <a:r>
              <a:rPr lang="en-US" dirty="0"/>
              <a:t>	“The location of utility facilities and appurtenances shall be in 	accordance with the Americans With Disabilities Act.”</a:t>
            </a:r>
          </a:p>
          <a:p>
            <a:endParaRPr lang="en-US" dirty="0"/>
          </a:p>
          <a:p>
            <a:pPr marL="285750" indent="-285750">
              <a:buFont typeface="Arial" panose="020B0604020202020204" pitchFamily="34" charset="0"/>
              <a:buChar char="•"/>
            </a:pPr>
            <a:r>
              <a:rPr lang="en-US" dirty="0"/>
              <a:t>Design for utilities along partial-access-control highways must comply with ADA</a:t>
            </a:r>
          </a:p>
          <a:p>
            <a:r>
              <a:rPr lang="en-US" dirty="0"/>
              <a:t>	“Lateral Positioning: In curbed sections, the utilities will be located 	as far as possible behind the curbs-and in compliance with the 	ADA.”</a:t>
            </a:r>
          </a:p>
          <a:p>
            <a:endParaRPr lang="en-US" dirty="0"/>
          </a:p>
          <a:p>
            <a:pPr marL="285750" indent="-285750">
              <a:buFont typeface="Arial" panose="020B0604020202020204" pitchFamily="34" charset="0"/>
              <a:buChar char="•"/>
            </a:pPr>
            <a:r>
              <a:rPr lang="en-US"/>
              <a:t>Pedestrian access </a:t>
            </a:r>
            <a:r>
              <a:rPr lang="en-US" dirty="0"/>
              <a:t>must be maintained during performance of work</a:t>
            </a:r>
          </a:p>
          <a:p>
            <a:endParaRPr lang="en-US" dirty="0"/>
          </a:p>
          <a:p>
            <a:endParaRPr lang="en-US" dirty="0"/>
          </a:p>
        </p:txBody>
      </p:sp>
      <p:pic>
        <p:nvPicPr>
          <p:cNvPr id="5" name="Picture 4">
            <a:extLst>
              <a:ext uri="{FF2B5EF4-FFF2-40B4-BE49-F238E27FC236}">
                <a16:creationId xmlns:a16="http://schemas.microsoft.com/office/drawing/2014/main" id="{DEC1A6AF-D723-474B-94B4-90F83E6B1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000" l="703" r="97190">
                        <a14:foregroundMark x1="1171" y1="31556" x2="21780" y2="66889"/>
                        <a14:foregroundMark x1="21780" y1="66889" x2="31616" y2="73111"/>
                        <a14:foregroundMark x1="31616" y1="73111" x2="33021" y2="85333"/>
                        <a14:foregroundMark x1="33021" y1="85333" x2="40984" y2="97111"/>
                        <a14:foregroundMark x1="40984" y1="97111" x2="92037" y2="72222"/>
                        <a14:foregroundMark x1="92037" y1="72222" x2="89930" y2="56444"/>
                        <a14:foregroundMark x1="89930" y1="56444" x2="76112" y2="32667"/>
                        <a14:foregroundMark x1="76112" y1="32667" x2="67447" y2="23556"/>
                        <a14:foregroundMark x1="62256" y1="5778" x2="62061" y2="5111"/>
                        <a14:foregroundMark x1="62321" y1="6000" x2="62256" y2="5778"/>
                        <a14:foregroundMark x1="67447" y1="23556" x2="62321" y2="6000"/>
                        <a14:foregroundMark x1="62061" y1="5111" x2="48946" y2="4889"/>
                        <a14:foregroundMark x1="48946" y1="4889" x2="24824" y2="22444"/>
                        <a14:foregroundMark x1="24824" y1="22444" x2="703" y2="32222"/>
                        <a14:foregroundMark x1="43560" y1="7333" x2="49484" y2="2836"/>
                        <a14:foregroundMark x1="60974" y1="6000" x2="61593" y2="6444"/>
                        <a14:foregroundMark x1="60665" y1="5778" x2="60974" y2="6000"/>
                        <a14:foregroundMark x1="57544" y1="3537" x2="60665" y2="5778"/>
                        <a14:foregroundMark x1="52927" y1="222" x2="54016" y2="1004"/>
                        <a14:foregroundMark x1="59485" y1="14667" x2="22014" y2="30444"/>
                        <a14:foregroundMark x1="22014" y1="30444" x2="12881" y2="39111"/>
                        <a14:foregroundMark x1="12881" y1="39111" x2="24122" y2="62000"/>
                        <a14:foregroundMark x1="24122" y1="62000" x2="32319" y2="72222"/>
                        <a14:foregroundMark x1="32319" y1="72222" x2="42857" y2="78000"/>
                        <a14:foregroundMark x1="42857" y1="78000" x2="55269" y2="73778"/>
                        <a14:foregroundMark x1="55269" y1="73778" x2="62998" y2="65333"/>
                        <a14:foregroundMark x1="62998" y1="65333" x2="66276" y2="52889"/>
                        <a14:foregroundMark x1="66276" y1="52889" x2="61827" y2="14444"/>
                        <a14:foregroundMark x1="61827" y1="14444" x2="57611" y2="15111"/>
                        <a14:foregroundMark x1="18735" y1="35333" x2="40515" y2="65111"/>
                        <a14:foregroundMark x1="40515" y1="65111" x2="55504" y2="65556"/>
                        <a14:foregroundMark x1="55504" y1="65556" x2="63934" y2="57778"/>
                        <a14:foregroundMark x1="63934" y1="57778" x2="50820" y2="37111"/>
                        <a14:foregroundMark x1="50820" y1="37111" x2="38642" y2="34222"/>
                        <a14:foregroundMark x1="38642" y1="34222" x2="19438" y2="38889"/>
                        <a14:foregroundMark x1="71897" y1="64444" x2="51756" y2="79778"/>
                        <a14:foregroundMark x1="51756" y1="79778" x2="51054" y2="91333"/>
                        <a14:foregroundMark x1="51054" y1="91333" x2="63700" y2="87556"/>
                        <a14:foregroundMark x1="63700" y1="87556" x2="81733" y2="72889"/>
                        <a14:foregroundMark x1="81733" y1="72889" x2="71429" y2="65556"/>
                        <a14:foregroundMark x1="71429" y1="65556" x2="68150" y2="66000"/>
                        <a14:foregroundMark x1="53396" y1="82000" x2="65340" y2="83556"/>
                        <a14:foregroundMark x1="65340" y1="83556" x2="76112" y2="77333"/>
                        <a14:foregroundMark x1="76112" y1="77333" x2="63232" y2="75111"/>
                        <a14:foregroundMark x1="63232" y1="75111" x2="55504" y2="81556"/>
                        <a14:foregroundMark x1="68618" y1="70222" x2="77986" y2="78000"/>
                        <a14:foregroundMark x1="77986" y1="78000" x2="68618" y2="71556"/>
                        <a14:foregroundMark x1="74941" y1="68889" x2="75644" y2="71556"/>
                        <a14:foregroundMark x1="50351" y1="94667" x2="41920" y2="93111"/>
                        <a14:foregroundMark x1="42155" y1="98444" x2="44496" y2="97778"/>
                        <a14:foregroundMark x1="91803" y1="72222" x2="99297" y2="63111"/>
                        <a14:foregroundMark x1="99297" y1="63111" x2="93677" y2="52000"/>
                        <a14:foregroundMark x1="93677" y1="52000" x2="92740" y2="70889"/>
                        <a14:foregroundMark x1="96956" y1="58000" x2="97190" y2="60222"/>
                        <a14:foregroundMark x1="56206" y1="3556" x2="9836" y2="25556"/>
                        <a14:foregroundMark x1="9836" y1="25556" x2="4684" y2="36444"/>
                        <a14:foregroundMark x1="4684" y1="36444" x2="37705" y2="91556"/>
                        <a14:foregroundMark x1="37705" y1="91556" x2="49180" y2="95778"/>
                        <a14:foregroundMark x1="49180" y1="95778" x2="74239" y2="83778"/>
                        <a14:foregroundMark x1="74239" y1="83778" x2="94379" y2="69556"/>
                        <a14:foregroundMark x1="94379" y1="69556" x2="80094" y2="73778"/>
                        <a14:foregroundMark x1="80094" y1="73778" x2="71897" y2="64889"/>
                        <a14:foregroundMark x1="71897" y1="64889" x2="53864" y2="59111"/>
                        <a14:foregroundMark x1="53864" y1="59111" x2="43091" y2="49111"/>
                        <a14:foregroundMark x1="43091" y1="49111" x2="35831" y2="33556"/>
                        <a14:foregroundMark x1="35831" y1="33556" x2="45902" y2="25111"/>
                        <a14:foregroundMark x1="45902" y1="25111" x2="58314" y2="22000"/>
                        <a14:foregroundMark x1="58314" y1="22000" x2="69321" y2="30222"/>
                        <a14:foregroundMark x1="69321" y1="30222" x2="77518" y2="40222"/>
                        <a14:foregroundMark x1="72967" y1="22950" x2="72834" y2="22444"/>
                        <a14:foregroundMark x1="77518" y1="40222" x2="73267" y2="24086"/>
                        <a14:foregroundMark x1="71721" y1="21333" x2="54801" y2="4444"/>
                        <a14:foregroundMark x1="72834" y1="22444" x2="71721" y2="21333"/>
                        <a14:foregroundMark x1="57143" y1="8444" x2="44496" y2="10667"/>
                        <a14:foregroundMark x1="44496" y1="10667" x2="34426" y2="17556"/>
                        <a14:foregroundMark x1="34426" y1="17556" x2="47073" y2="22889"/>
                        <a14:foregroundMark x1="47073" y1="22889" x2="58314" y2="16222"/>
                        <a14:foregroundMark x1="58314" y1="16222" x2="55738" y2="8222"/>
                        <a14:foregroundMark x1="53162" y1="9778" x2="43326" y2="18000"/>
                        <a14:foregroundMark x1="43326" y1="18000" x2="57845" y2="15778"/>
                        <a14:foregroundMark x1="57845" y1="15778" x2="45199" y2="13333"/>
                        <a14:foregroundMark x1="45199" y1="13333" x2="41218" y2="15111"/>
                        <a14:foregroundMark x1="18735" y1="25333" x2="7260" y2="30889"/>
                        <a14:foregroundMark x1="7260" y1="30889" x2="19204" y2="35556"/>
                        <a14:foregroundMark x1="19204" y1="35556" x2="17564" y2="27556"/>
                        <a14:foregroundMark x1="33724" y1="26000" x2="22248" y2="35111"/>
                        <a14:foregroundMark x1="22248" y1="35111" x2="31148" y2="43333"/>
                        <a14:foregroundMark x1="31148" y1="43333" x2="44731" y2="37111"/>
                        <a14:foregroundMark x1="44731" y1="37111" x2="53630" y2="28222"/>
                        <a14:foregroundMark x1="53630" y1="28222" x2="29742" y2="29111"/>
                        <a14:foregroundMark x1="36768" y1="24444" x2="26698" y2="33778"/>
                        <a14:foregroundMark x1="26698" y1="33778" x2="36768" y2="25111"/>
                        <a14:foregroundMark x1="36768" y1="25111" x2="36300" y2="24444"/>
                        <a14:foregroundMark x1="56674" y1="18889" x2="56674" y2="18889"/>
                        <a14:foregroundMark x1="36300" y1="30889" x2="36300" y2="30889"/>
                        <a14:foregroundMark x1="41920" y1="54667" x2="41920" y2="54667"/>
                        <a14:foregroundMark x1="28806" y1="45778" x2="40984" y2="71111"/>
                        <a14:foregroundMark x1="40984" y1="71111" x2="54098" y2="64667"/>
                        <a14:foregroundMark x1="54098" y1="64667" x2="53864" y2="52667"/>
                        <a14:foregroundMark x1="53864" y1="52667" x2="42857" y2="44444"/>
                        <a14:foregroundMark x1="42857" y1="44444" x2="29977" y2="44667"/>
                        <a14:foregroundMark x1="29977" y1="44667" x2="29977" y2="44667"/>
                        <a14:foregroundMark x1="19438" y1="40222" x2="25527" y2="66667"/>
                        <a14:foregroundMark x1="25527" y1="66667" x2="36768" y2="71556"/>
                        <a14:foregroundMark x1="36768" y1="71556" x2="50820" y2="66889"/>
                        <a14:foregroundMark x1="50820" y1="66889" x2="58782" y2="58000"/>
                        <a14:foregroundMark x1="58782" y1="58000" x2="46838" y2="48667"/>
                        <a14:foregroundMark x1="46838" y1="48667" x2="21780" y2="39333"/>
                        <a14:foregroundMark x1="21780" y1="39333" x2="19906" y2="42222"/>
                        <a14:foregroundMark x1="23888" y1="48889" x2="23653" y2="61333"/>
                        <a14:foregroundMark x1="23653" y1="61333" x2="30445" y2="71111"/>
                        <a14:foregroundMark x1="30445" y1="71111" x2="42623" y2="68667"/>
                        <a14:foregroundMark x1="42623" y1="68667" x2="53162" y2="60889"/>
                        <a14:foregroundMark x1="53162" y1="60889" x2="44965" y2="47333"/>
                        <a14:foregroundMark x1="44965" y1="47333" x2="31382" y2="46222"/>
                        <a14:foregroundMark x1="31382" y1="46222" x2="24824" y2="49556"/>
                        <a14:foregroundMark x1="32084" y1="46000" x2="21077" y2="53778"/>
                        <a14:foregroundMark x1="21077" y1="53778" x2="25995" y2="64000"/>
                        <a14:foregroundMark x1="25995" y1="64000" x2="34660" y2="72667"/>
                        <a14:foregroundMark x1="34660" y1="72667" x2="47775" y2="67556"/>
                        <a14:foregroundMark x1="47775" y1="67556" x2="56909" y2="57556"/>
                        <a14:foregroundMark x1="56909" y1="57556" x2="44496" y2="48444"/>
                        <a14:foregroundMark x1="44496" y1="48444" x2="28571" y2="48889"/>
                        <a14:foregroundMark x1="32787" y1="48889" x2="41920" y2="59111"/>
                        <a14:foregroundMark x1="41920" y1="59111" x2="55504" y2="58222"/>
                        <a14:foregroundMark x1="55504" y1="58222" x2="46604" y2="50222"/>
                        <a14:foregroundMark x1="46604" y1="50222" x2="30445" y2="48222"/>
                        <a14:foregroundMark x1="29508" y1="46667" x2="26464" y2="57778"/>
                        <a14:foregroundMark x1="26464" y1="57778" x2="33021" y2="67333"/>
                        <a14:foregroundMark x1="33021" y1="67333" x2="34895" y2="55556"/>
                        <a14:foregroundMark x1="34895" y1="55556" x2="30679" y2="48444"/>
                        <a14:foregroundMark x1="37471" y1="66667" x2="32553" y2="77111"/>
                        <a14:foregroundMark x1="32553" y1="77111" x2="36066" y2="90222"/>
                        <a14:foregroundMark x1="36066" y1="90222" x2="47541" y2="95556"/>
                        <a14:foregroundMark x1="47541" y1="95556" x2="55269" y2="85333"/>
                        <a14:foregroundMark x1="55269" y1="85333" x2="50117" y2="74889"/>
                        <a14:foregroundMark x1="50117" y1="74889" x2="39344" y2="67333"/>
                        <a14:foregroundMark x1="39344" y1="67333" x2="36534" y2="67333"/>
                        <a14:foregroundMark x1="40515" y1="68667" x2="34192" y2="78667"/>
                        <a14:foregroundMark x1="34192" y1="78667" x2="38642" y2="90444"/>
                        <a14:foregroundMark x1="38642" y1="90444" x2="50117" y2="93556"/>
                        <a14:foregroundMark x1="50117" y1="93556" x2="53630" y2="82444"/>
                        <a14:foregroundMark x1="53630" y1="82444" x2="45433" y2="72000"/>
                        <a14:foregroundMark x1="45433" y1="72000" x2="37237" y2="68444"/>
                        <a14:foregroundMark x1="63466" y1="69556" x2="51522" y2="76444"/>
                        <a14:foregroundMark x1="51522" y1="76444" x2="51054" y2="90222"/>
                        <a14:foregroundMark x1="51054" y1="90222" x2="63232" y2="84444"/>
                        <a14:foregroundMark x1="63232" y1="84444" x2="81967" y2="69333"/>
                        <a14:foregroundMark x1="81967" y1="69333" x2="69087" y2="68000"/>
                        <a14:foregroundMark x1="69087" y1="68000" x2="57845" y2="73333"/>
                        <a14:foregroundMark x1="57845" y1="73333" x2="57845" y2="73333"/>
                        <a14:foregroundMark x1="70258" y1="61778" x2="48712" y2="78667"/>
                        <a14:foregroundMark x1="48712" y1="78667" x2="50351" y2="91333"/>
                        <a14:foregroundMark x1="50351" y1="91333" x2="62763" y2="85556"/>
                        <a14:foregroundMark x1="62763" y1="85556" x2="73770" y2="77778"/>
                        <a14:foregroundMark x1="73770" y1="77778" x2="82201" y2="66444"/>
                        <a14:foregroundMark x1="82201" y1="66444" x2="70023" y2="61778"/>
                        <a14:foregroundMark x1="70023" y1="61778" x2="68150" y2="62889"/>
                        <a14:foregroundMark x1="70023" y1="64222" x2="47541" y2="78667"/>
                        <a14:foregroundMark x1="47541" y1="78667" x2="51054" y2="89556"/>
                        <a14:foregroundMark x1="51054" y1="89556" x2="64169" y2="85556"/>
                        <a14:foregroundMark x1="64169" y1="85556" x2="74941" y2="77778"/>
                        <a14:foregroundMark x1="74941" y1="77778" x2="73068" y2="63333"/>
                        <a14:foregroundMark x1="73068" y1="63333" x2="66745" y2="66667"/>
                        <a14:foregroundMark x1="67681" y1="70000" x2="54333" y2="77778"/>
                        <a14:foregroundMark x1="54333" y1="77778" x2="47307" y2="88000"/>
                        <a14:foregroundMark x1="47307" y1="88000" x2="70960" y2="79333"/>
                        <a14:foregroundMark x1="70960" y1="79333" x2="67447" y2="70889"/>
                        <a14:foregroundMark x1="43794" y1="72222" x2="36066" y2="82889"/>
                        <a14:foregroundMark x1="36066" y1="82889" x2="43794" y2="91778"/>
                        <a14:foregroundMark x1="43794" y1="91778" x2="52459" y2="83778"/>
                        <a14:foregroundMark x1="52459" y1="83778" x2="44028" y2="73778"/>
                        <a14:foregroundMark x1="44028" y1="73778" x2="44028" y2="73778"/>
                        <a14:foregroundMark x1="45199" y1="74222" x2="36534" y2="82000"/>
                        <a14:foregroundMark x1="36534" y1="82000" x2="40984" y2="93111"/>
                        <a14:foregroundMark x1="40984" y1="93111" x2="51991" y2="86000"/>
                        <a14:foregroundMark x1="51991" y1="86000" x2="45902" y2="76000"/>
                        <a14:foregroundMark x1="45902" y1="76000" x2="45902" y2="76000"/>
                        <a14:foregroundMark x1="47307" y1="72889" x2="38642" y2="81778"/>
                        <a14:foregroundMark x1="38642" y1="81778" x2="49180" y2="87778"/>
                        <a14:foregroundMark x1="49180" y1="87778" x2="48478" y2="76667"/>
                        <a14:foregroundMark x1="48478" y1="76667" x2="43326" y2="74889"/>
                        <a14:foregroundMark x1="55269" y1="1778" x2="57611" y2="2889"/>
                        <a14:backgroundMark x1="18501" y1="12889" x2="18501" y2="12889"/>
                        <a14:backgroundMark x1="0" y1="1778" x2="234" y2="16222"/>
                        <a14:backgroundMark x1="234" y1="16222" x2="9947" y2="21432"/>
                        <a14:backgroundMark x1="21397" y1="15999" x2="21780" y2="15778"/>
                        <a14:backgroundMark x1="21780" y1="15778" x2="32787" y2="8667"/>
                        <a14:backgroundMark x1="32787" y1="8667" x2="42240" y2="5079"/>
                        <a14:backgroundMark x1="44190" y1="3660" x2="3981" y2="444"/>
                        <a14:backgroundMark x1="3981" y1="444" x2="2108" y2="1111"/>
                        <a14:backgroundMark x1="62061" y1="5778" x2="62061" y2="5778"/>
                        <a14:backgroundMark x1="62295" y1="6000" x2="62295" y2="6000"/>
                        <a14:backgroundMark x1="72131" y1="21333" x2="72131" y2="21333"/>
                        <a14:backgroundMark x1="73068" y1="22889" x2="73770" y2="23778"/>
                        <a14:backgroundMark x1="50585" y1="889" x2="52927" y2="222"/>
                        <a14:backgroundMark x1="56570" y1="411" x2="53396" y2="0"/>
                      </a14:backgroundRemoval>
                    </a14:imgEffect>
                  </a14:imgLayer>
                </a14:imgProps>
              </a:ext>
            </a:extLst>
          </a:blip>
          <a:stretch>
            <a:fillRect/>
          </a:stretch>
        </p:blipFill>
        <p:spPr>
          <a:xfrm rot="2358703">
            <a:off x="8090188" y="1258405"/>
            <a:ext cx="4067175" cy="4286250"/>
          </a:xfrm>
          <a:prstGeom prst="rect">
            <a:avLst/>
          </a:prstGeom>
        </p:spPr>
      </p:pic>
    </p:spTree>
    <p:extLst>
      <p:ext uri="{BB962C8B-B14F-4D97-AF65-F5344CB8AC3E}">
        <p14:creationId xmlns:p14="http://schemas.microsoft.com/office/powerpoint/2010/main" val="6562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708912-2095-485B-ABCD-18D7DC57E5E6}"/>
              </a:ext>
            </a:extLst>
          </p:cNvPr>
          <p:cNvPicPr>
            <a:picLocks noChangeAspect="1"/>
          </p:cNvPicPr>
          <p:nvPr/>
        </p:nvPicPr>
        <p:blipFill rotWithShape="1">
          <a:blip r:embed="rId3"/>
          <a:srcRect r="211"/>
          <a:stretch/>
        </p:blipFill>
        <p:spPr>
          <a:xfrm>
            <a:off x="5878850" y="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2286001" y="711436"/>
            <a:ext cx="7254239" cy="4613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262626"/>
              </a:solidFill>
              <a:latin typeface="Arial"/>
            </a:endParaRP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4"/>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5"/>
          <a:stretch>
            <a:fillRect/>
          </a:stretch>
        </p:blipFill>
        <p:spPr>
          <a:xfrm>
            <a:off x="11000350" y="5845098"/>
            <a:ext cx="1191650" cy="1012902"/>
          </a:xfrm>
          <a:prstGeom prst="rect">
            <a:avLst/>
          </a:prstGeom>
          <a:effectLst>
            <a:softEdge rad="38100"/>
          </a:effectLst>
        </p:spPr>
      </p:pic>
      <p:sp>
        <p:nvSpPr>
          <p:cNvPr id="10" name="TextBox 9">
            <a:extLst>
              <a:ext uri="{FF2B5EF4-FFF2-40B4-BE49-F238E27FC236}">
                <a16:creationId xmlns:a16="http://schemas.microsoft.com/office/drawing/2014/main" id="{F0BFCF76-1CAA-4245-9DA4-2F2BD28D3267}"/>
              </a:ext>
            </a:extLst>
          </p:cNvPr>
          <p:cNvSpPr txBox="1"/>
          <p:nvPr/>
        </p:nvSpPr>
        <p:spPr>
          <a:xfrm>
            <a:off x="787732" y="1676373"/>
            <a:ext cx="5125388" cy="3997248"/>
          </a:xfrm>
          <a:prstGeom prst="rect">
            <a:avLst/>
          </a:prstGeom>
        </p:spPr>
        <p:txBody>
          <a:bodyPr vert="horz" lIns="91440" tIns="45720" rIns="91440" bIns="45720" rtlCol="0">
            <a:normAutofit lnSpcReduction="10000"/>
          </a:bodyPr>
          <a:lstStyle/>
          <a:p>
            <a:pPr>
              <a:lnSpc>
                <a:spcPct val="90000"/>
              </a:lnSpc>
              <a:spcAft>
                <a:spcPts val="600"/>
              </a:spcAft>
            </a:pPr>
            <a:r>
              <a:rPr lang="en-US" dirty="0"/>
              <a:t>Pedestrian routes around worksites are covered by the accessibility requirements of the Americans with Disabilities Act (ADA) of 1990.</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a:t>Considerations:</a:t>
            </a:r>
            <a:r>
              <a:rPr lang="en-US" dirty="0"/>
              <a:t> </a:t>
            </a:r>
          </a:p>
          <a:p>
            <a:pPr marL="285750" indent="-228600">
              <a:lnSpc>
                <a:spcPct val="90000"/>
              </a:lnSpc>
              <a:spcAft>
                <a:spcPts val="600"/>
              </a:spcAft>
              <a:buFont typeface="Arial" panose="020B0604020202020204" pitchFamily="34" charset="0"/>
              <a:buChar char="•"/>
            </a:pPr>
            <a:r>
              <a:rPr lang="en-US" dirty="0"/>
              <a:t>Continuity of accessible paths for pedestrians. </a:t>
            </a:r>
            <a:br>
              <a:rPr lang="en-US" dirty="0"/>
            </a:br>
            <a:endParaRPr lang="en-US" dirty="0"/>
          </a:p>
          <a:p>
            <a:pPr marL="285750" indent="-228600">
              <a:lnSpc>
                <a:spcPct val="90000"/>
              </a:lnSpc>
              <a:spcAft>
                <a:spcPts val="600"/>
              </a:spcAft>
              <a:buFont typeface="Arial" panose="020B0604020202020204" pitchFamily="34" charset="0"/>
              <a:buChar char="•"/>
            </a:pPr>
            <a:r>
              <a:rPr lang="en-US" dirty="0"/>
              <a:t>Access to transit stops should be maintained.</a:t>
            </a:r>
            <a:br>
              <a:rPr lang="en-US" dirty="0"/>
            </a:br>
            <a:endParaRPr lang="en-US" dirty="0"/>
          </a:p>
          <a:p>
            <a:pPr marL="285750" indent="-228600">
              <a:lnSpc>
                <a:spcPct val="90000"/>
              </a:lnSpc>
              <a:spcAft>
                <a:spcPts val="600"/>
              </a:spcAft>
              <a:buFont typeface="Arial" panose="020B0604020202020204" pitchFamily="34" charset="0"/>
              <a:buChar char="•"/>
            </a:pPr>
            <a:r>
              <a:rPr lang="en-US" dirty="0"/>
              <a:t>A firm, stable, continuous surface throughout the entire length of the temporary pedestrian facility. </a:t>
            </a:r>
            <a:br>
              <a:rPr lang="en-US" dirty="0"/>
            </a:br>
            <a:endParaRPr lang="en-US" dirty="0"/>
          </a:p>
          <a:p>
            <a:pPr marL="285750" indent="-228600">
              <a:lnSpc>
                <a:spcPct val="90000"/>
              </a:lnSpc>
              <a:spcAft>
                <a:spcPts val="600"/>
              </a:spcAft>
              <a:buFont typeface="Arial" panose="020B0604020202020204" pitchFamily="34" charset="0"/>
              <a:buChar char="•"/>
            </a:pPr>
            <a:r>
              <a:rPr lang="en-US" dirty="0"/>
              <a:t>No vertical differences greater than 1/4 inch</a:t>
            </a:r>
          </a:p>
        </p:txBody>
      </p:sp>
      <p:sp>
        <p:nvSpPr>
          <p:cNvPr id="11" name="Title 1">
            <a:extLst>
              <a:ext uri="{FF2B5EF4-FFF2-40B4-BE49-F238E27FC236}">
                <a16:creationId xmlns:a16="http://schemas.microsoft.com/office/drawing/2014/main" id="{74FDE56E-2F71-4585-B38D-BE030039C424}"/>
              </a:ext>
            </a:extLst>
          </p:cNvPr>
          <p:cNvSpPr txBox="1">
            <a:spLocks/>
          </p:cNvSpPr>
          <p:nvPr/>
        </p:nvSpPr>
        <p:spPr>
          <a:xfrm>
            <a:off x="793006" y="95703"/>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t>Traffic Control During Construction</a:t>
            </a:r>
          </a:p>
        </p:txBody>
      </p:sp>
    </p:spTree>
    <p:extLst>
      <p:ext uri="{BB962C8B-B14F-4D97-AF65-F5344CB8AC3E}">
        <p14:creationId xmlns:p14="http://schemas.microsoft.com/office/powerpoint/2010/main" val="4415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C6582-ACB1-4E85-BFE9-A5ACB2A9BC23}"/>
              </a:ext>
            </a:extLst>
          </p:cNvPr>
          <p:cNvPicPr>
            <a:picLocks noChangeAspect="1"/>
          </p:cNvPicPr>
          <p:nvPr/>
        </p:nvPicPr>
        <p:blipFill>
          <a:blip r:embed="rId3"/>
          <a:stretch>
            <a:fillRect/>
          </a:stretch>
        </p:blipFill>
        <p:spPr>
          <a:xfrm>
            <a:off x="5913120" y="0"/>
            <a:ext cx="6315456" cy="6858000"/>
          </a:xfrm>
          <a:prstGeom prst="rect">
            <a:avLst/>
          </a:prstGeom>
        </p:spPr>
      </p:pic>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2286001" y="711436"/>
            <a:ext cx="7254239" cy="4613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262626"/>
              </a:solidFill>
              <a:latin typeface="Arial"/>
            </a:endParaRP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4"/>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5"/>
          <a:stretch>
            <a:fillRect/>
          </a:stretch>
        </p:blipFill>
        <p:spPr>
          <a:xfrm>
            <a:off x="11000350" y="5845098"/>
            <a:ext cx="1191650" cy="1012902"/>
          </a:xfrm>
          <a:prstGeom prst="rect">
            <a:avLst/>
          </a:prstGeom>
          <a:effectLst>
            <a:softEdge rad="38100"/>
          </a:effectLst>
        </p:spPr>
      </p:pic>
      <p:sp>
        <p:nvSpPr>
          <p:cNvPr id="10" name="TextBox 9">
            <a:extLst>
              <a:ext uri="{FF2B5EF4-FFF2-40B4-BE49-F238E27FC236}">
                <a16:creationId xmlns:a16="http://schemas.microsoft.com/office/drawing/2014/main" id="{F0BFCF76-1CAA-4245-9DA4-2F2BD28D3267}"/>
              </a:ext>
            </a:extLst>
          </p:cNvPr>
          <p:cNvSpPr txBox="1"/>
          <p:nvPr/>
        </p:nvSpPr>
        <p:spPr>
          <a:xfrm>
            <a:off x="787732" y="1676373"/>
            <a:ext cx="5125388" cy="3997248"/>
          </a:xfrm>
          <a:prstGeom prst="rect">
            <a:avLst/>
          </a:prstGeom>
        </p:spPr>
        <p:txBody>
          <a:bodyPr vert="horz" lIns="91440" tIns="45720" rIns="91440" bIns="45720" rtlCol="0">
            <a:normAutofit lnSpcReduction="10000"/>
          </a:bodyPr>
          <a:lstStyle/>
          <a:p>
            <a:pPr>
              <a:lnSpc>
                <a:spcPct val="90000"/>
              </a:lnSpc>
              <a:spcAft>
                <a:spcPts val="600"/>
              </a:spcAft>
            </a:pPr>
            <a:r>
              <a:rPr lang="en-US" b="1" dirty="0"/>
              <a:t>Considerations (Continued):</a:t>
            </a:r>
            <a:r>
              <a:rPr lang="en-US" dirty="0"/>
              <a:t> </a:t>
            </a:r>
          </a:p>
          <a:p>
            <a:pPr marL="285750" indent="-228600">
              <a:lnSpc>
                <a:spcPct val="90000"/>
              </a:lnSpc>
              <a:spcAft>
                <a:spcPts val="600"/>
              </a:spcAft>
              <a:buFont typeface="Arial" panose="020B0604020202020204" pitchFamily="34" charset="0"/>
              <a:buChar char="•"/>
            </a:pPr>
            <a:r>
              <a:rPr lang="en-US" dirty="0"/>
              <a:t>The width of the existing pedestrian facility shall be provided for the temporary facility if practical.</a:t>
            </a:r>
            <a:br>
              <a:rPr lang="en-US" dirty="0"/>
            </a:br>
            <a:endParaRPr lang="en-US" dirty="0"/>
          </a:p>
          <a:p>
            <a:pPr marL="285750" indent="-228600">
              <a:lnSpc>
                <a:spcPct val="90000"/>
              </a:lnSpc>
              <a:spcAft>
                <a:spcPts val="600"/>
              </a:spcAft>
              <a:buFont typeface="Arial" panose="020B0604020202020204" pitchFamily="34" charset="0"/>
              <a:buChar char="•"/>
            </a:pPr>
            <a:r>
              <a:rPr lang="en-US" dirty="0"/>
              <a:t>Information about blocked routes and alternate crossings shall be communicated to pedestrians with visual disabilities by providing devices such as audible devices, accessible signals, and  detectable barriers.</a:t>
            </a:r>
            <a:br>
              <a:rPr lang="en-US" dirty="0"/>
            </a:br>
            <a:endParaRPr lang="en-US" dirty="0"/>
          </a:p>
          <a:p>
            <a:pPr marL="285750" indent="-228600">
              <a:lnSpc>
                <a:spcPct val="90000"/>
              </a:lnSpc>
              <a:spcAft>
                <a:spcPts val="600"/>
              </a:spcAft>
              <a:buFont typeface="Arial" panose="020B0604020202020204" pitchFamily="34" charset="0"/>
              <a:buChar char="•"/>
            </a:pPr>
            <a:r>
              <a:rPr lang="en-US" dirty="0"/>
              <a:t>Signs and other devices mounted lower than 7 feet above the temporary pedestrian pathway shall not project more than 4 inches into accessible pedestrian facilities.</a:t>
            </a:r>
          </a:p>
          <a:p>
            <a:pPr>
              <a:lnSpc>
                <a:spcPct val="90000"/>
              </a:lnSpc>
              <a:spcAft>
                <a:spcPts val="600"/>
              </a:spcAft>
            </a:pPr>
            <a:endParaRPr lang="en-US" dirty="0"/>
          </a:p>
        </p:txBody>
      </p:sp>
      <p:sp>
        <p:nvSpPr>
          <p:cNvPr id="11" name="Title 1">
            <a:extLst>
              <a:ext uri="{FF2B5EF4-FFF2-40B4-BE49-F238E27FC236}">
                <a16:creationId xmlns:a16="http://schemas.microsoft.com/office/drawing/2014/main" id="{74FDE56E-2F71-4585-B38D-BE030039C424}"/>
              </a:ext>
            </a:extLst>
          </p:cNvPr>
          <p:cNvSpPr txBox="1">
            <a:spLocks/>
          </p:cNvSpPr>
          <p:nvPr/>
        </p:nvSpPr>
        <p:spPr>
          <a:xfrm>
            <a:off x="793006" y="95703"/>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t>Traffic Control During Construction</a:t>
            </a:r>
          </a:p>
        </p:txBody>
      </p:sp>
    </p:spTree>
    <p:extLst>
      <p:ext uri="{BB962C8B-B14F-4D97-AF65-F5344CB8AC3E}">
        <p14:creationId xmlns:p14="http://schemas.microsoft.com/office/powerpoint/2010/main" val="404151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64B3F7-B883-48B8-AEC9-04511206660D}"/>
              </a:ext>
            </a:extLst>
          </p:cNvPr>
          <p:cNvSpPr txBox="1">
            <a:spLocks/>
          </p:cNvSpPr>
          <p:nvPr/>
        </p:nvSpPr>
        <p:spPr>
          <a:xfrm>
            <a:off x="847344" y="300505"/>
            <a:ext cx="10506456" cy="1197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800" b="1"/>
              <a:t>Typical Application 28 and 29 in the DE MUTCD show pedestrian MOT</a:t>
            </a:r>
          </a:p>
        </p:txBody>
      </p:sp>
      <p:pic>
        <p:nvPicPr>
          <p:cNvPr id="6" name="Picture 5">
            <a:extLst>
              <a:ext uri="{FF2B5EF4-FFF2-40B4-BE49-F238E27FC236}">
                <a16:creationId xmlns:a16="http://schemas.microsoft.com/office/drawing/2014/main" id="{F8CB7BB6-F9F0-4B7B-8C17-0BA5EFA5457E}"/>
              </a:ext>
            </a:extLst>
          </p:cNvPr>
          <p:cNvPicPr>
            <a:picLocks noChangeAspect="1"/>
          </p:cNvPicPr>
          <p:nvPr/>
        </p:nvPicPr>
        <p:blipFill rotWithShape="1">
          <a:blip r:embed="rId3"/>
          <a:srcRect t="2217" r="2170"/>
          <a:stretch/>
        </p:blipFill>
        <p:spPr>
          <a:xfrm>
            <a:off x="1684409" y="1609842"/>
            <a:ext cx="3457377" cy="4266317"/>
          </a:xfrm>
          <a:prstGeom prst="rect">
            <a:avLst/>
          </a:prstGeom>
        </p:spPr>
      </p:pic>
      <p:pic>
        <p:nvPicPr>
          <p:cNvPr id="5" name="Picture 4">
            <a:extLst>
              <a:ext uri="{FF2B5EF4-FFF2-40B4-BE49-F238E27FC236}">
                <a16:creationId xmlns:a16="http://schemas.microsoft.com/office/drawing/2014/main" id="{C65441C4-5473-4D9A-9DD2-FA77F38D89F3}"/>
              </a:ext>
            </a:extLst>
          </p:cNvPr>
          <p:cNvPicPr>
            <a:picLocks noChangeAspect="1"/>
          </p:cNvPicPr>
          <p:nvPr/>
        </p:nvPicPr>
        <p:blipFill>
          <a:blip r:embed="rId4"/>
          <a:stretch>
            <a:fillRect/>
          </a:stretch>
        </p:blipFill>
        <p:spPr>
          <a:xfrm>
            <a:off x="7344663" y="1663954"/>
            <a:ext cx="3600194" cy="4174138"/>
          </a:xfrm>
          <a:prstGeom prst="rect">
            <a:avLst/>
          </a:prstGeom>
        </p:spPr>
      </p:pic>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5"/>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6"/>
          <a:stretch>
            <a:fillRect/>
          </a:stretch>
        </p:blipFill>
        <p:spPr>
          <a:xfrm>
            <a:off x="11000350" y="5845098"/>
            <a:ext cx="1191650" cy="1012902"/>
          </a:xfrm>
          <a:prstGeom prst="rect">
            <a:avLst/>
          </a:prstGeom>
          <a:effectLst>
            <a:softEdge rad="38100"/>
          </a:effectLst>
        </p:spPr>
      </p:pic>
    </p:spTree>
    <p:extLst>
      <p:ext uri="{BB962C8B-B14F-4D97-AF65-F5344CB8AC3E}">
        <p14:creationId xmlns:p14="http://schemas.microsoft.com/office/powerpoint/2010/main" val="226931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A7854-1752-441B-A9A8-4F2F1BAFD19E}"/>
              </a:ext>
            </a:extLst>
          </p:cNvPr>
          <p:cNvSpPr/>
          <p:nvPr/>
        </p:nvSpPr>
        <p:spPr>
          <a:xfrm>
            <a:off x="0" y="5838092"/>
            <a:ext cx="12192000" cy="1019908"/>
          </a:xfrm>
          <a:prstGeom prst="rect">
            <a:avLst/>
          </a:prstGeom>
          <a:solidFill>
            <a:srgbClr val="002B5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10727A2F-95AF-4A3C-8F09-D1B973DB5F05}"/>
              </a:ext>
            </a:extLst>
          </p:cNvPr>
          <p:cNvSpPr txBox="1">
            <a:spLocks/>
          </p:cNvSpPr>
          <p:nvPr/>
        </p:nvSpPr>
        <p:spPr>
          <a:xfrm>
            <a:off x="4390533" y="578406"/>
            <a:ext cx="3410934" cy="446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2626"/>
                </a:solidFill>
                <a:latin typeface="Arial"/>
              </a:rPr>
              <a:t>Sidewalk Repair</a:t>
            </a:r>
          </a:p>
        </p:txBody>
      </p:sp>
      <p:pic>
        <p:nvPicPr>
          <p:cNvPr id="3" name="Picture 2">
            <a:extLst>
              <a:ext uri="{FF2B5EF4-FFF2-40B4-BE49-F238E27FC236}">
                <a16:creationId xmlns:a16="http://schemas.microsoft.com/office/drawing/2014/main" id="{EFD47E86-E82C-4177-B87D-57148F5F3DF6}"/>
              </a:ext>
            </a:extLst>
          </p:cNvPr>
          <p:cNvPicPr>
            <a:picLocks noChangeAspect="1"/>
          </p:cNvPicPr>
          <p:nvPr/>
        </p:nvPicPr>
        <p:blipFill>
          <a:blip r:embed="rId3"/>
          <a:stretch>
            <a:fillRect/>
          </a:stretch>
        </p:blipFill>
        <p:spPr>
          <a:xfrm>
            <a:off x="0" y="5845098"/>
            <a:ext cx="1191650" cy="1012902"/>
          </a:xfrm>
          <a:prstGeom prst="rect">
            <a:avLst/>
          </a:prstGeom>
          <a:effectLst>
            <a:softEdge rad="38100"/>
          </a:effectLst>
        </p:spPr>
      </p:pic>
      <p:pic>
        <p:nvPicPr>
          <p:cNvPr id="7" name="Picture 6">
            <a:extLst>
              <a:ext uri="{FF2B5EF4-FFF2-40B4-BE49-F238E27FC236}">
                <a16:creationId xmlns:a16="http://schemas.microsoft.com/office/drawing/2014/main" id="{EBBBF5F8-3FA4-41D2-944A-C30DC5E0AB9C}"/>
              </a:ext>
            </a:extLst>
          </p:cNvPr>
          <p:cNvPicPr>
            <a:picLocks noChangeAspect="1"/>
          </p:cNvPicPr>
          <p:nvPr/>
        </p:nvPicPr>
        <p:blipFill>
          <a:blip r:embed="rId4"/>
          <a:stretch>
            <a:fillRect/>
          </a:stretch>
        </p:blipFill>
        <p:spPr>
          <a:xfrm>
            <a:off x="11000350" y="5845098"/>
            <a:ext cx="1191650" cy="1012902"/>
          </a:xfrm>
          <a:prstGeom prst="rect">
            <a:avLst/>
          </a:prstGeom>
          <a:effectLst>
            <a:softEdge rad="38100"/>
          </a:effectLst>
        </p:spPr>
      </p:pic>
      <p:sp>
        <p:nvSpPr>
          <p:cNvPr id="6" name="TextBox 5">
            <a:extLst>
              <a:ext uri="{FF2B5EF4-FFF2-40B4-BE49-F238E27FC236}">
                <a16:creationId xmlns:a16="http://schemas.microsoft.com/office/drawing/2014/main" id="{D3A9CA47-6AF4-4BF9-94B3-B72D9C92E756}"/>
              </a:ext>
            </a:extLst>
          </p:cNvPr>
          <p:cNvSpPr txBox="1"/>
          <p:nvPr/>
        </p:nvSpPr>
        <p:spPr>
          <a:xfrm>
            <a:off x="399181" y="1240026"/>
            <a:ext cx="6947975" cy="4801314"/>
          </a:xfrm>
          <a:prstGeom prst="rect">
            <a:avLst/>
          </a:prstGeom>
          <a:noFill/>
        </p:spPr>
        <p:txBody>
          <a:bodyPr wrap="square" rtlCol="0">
            <a:spAutoFit/>
          </a:bodyPr>
          <a:lstStyle/>
          <a:p>
            <a:r>
              <a:rPr lang="en-US" b="1" dirty="0"/>
              <a:t>During Construction:</a:t>
            </a:r>
          </a:p>
          <a:p>
            <a:pPr marL="285750" indent="-285750">
              <a:buFont typeface="Arial" panose="020B0604020202020204" pitchFamily="34" charset="0"/>
              <a:buChar char="•"/>
            </a:pPr>
            <a:r>
              <a:rPr lang="en-US" dirty="0"/>
              <a:t>A firm and stable surface shall be provided throughout the entire length of the temporary pedestrian facility. </a:t>
            </a:r>
            <a:br>
              <a:rPr lang="en-US" dirty="0"/>
            </a:br>
            <a:endParaRPr lang="en-US" dirty="0"/>
          </a:p>
          <a:p>
            <a:pPr marL="285750" indent="-285750">
              <a:buFont typeface="Arial" panose="020B0604020202020204" pitchFamily="34" charset="0"/>
              <a:buChar char="•"/>
            </a:pPr>
            <a:r>
              <a:rPr lang="en-US" dirty="0"/>
              <a:t>There shall be no vertical differences greater than 1/4 inch. </a:t>
            </a:r>
            <a:br>
              <a:rPr lang="en-US" dirty="0"/>
            </a:br>
            <a:endParaRPr lang="en-US" dirty="0"/>
          </a:p>
          <a:p>
            <a:pPr marL="285750" indent="-285750">
              <a:buFont typeface="Arial" panose="020B0604020202020204" pitchFamily="34" charset="0"/>
              <a:buChar char="•"/>
            </a:pPr>
            <a:r>
              <a:rPr lang="en-US" dirty="0"/>
              <a:t>The geometry and alignment of the facility shall meet all applicable ADA requirements.</a:t>
            </a:r>
            <a:br>
              <a:rPr lang="en-US" dirty="0"/>
            </a:br>
            <a:endParaRPr lang="en-US" dirty="0"/>
          </a:p>
          <a:p>
            <a:endParaRPr lang="en-US" dirty="0"/>
          </a:p>
          <a:p>
            <a:r>
              <a:rPr lang="en-US" b="1" dirty="0"/>
              <a:t>After Construction:</a:t>
            </a:r>
          </a:p>
          <a:p>
            <a:pPr marL="285750" indent="-285750">
              <a:buFont typeface="Arial" panose="020B0604020202020204" pitchFamily="34" charset="0"/>
              <a:buChar char="•"/>
            </a:pPr>
            <a:r>
              <a:rPr lang="en-US" dirty="0"/>
              <a:t>Damage to pedestrian features caused by utility installations or repairs must be restored to a condition at least equivalent to that which existed prior to the utility work before opening the facility to pedestrian use. </a:t>
            </a:r>
          </a:p>
          <a:p>
            <a:endParaRPr lang="en-US" i="1" dirty="0"/>
          </a:p>
          <a:p>
            <a:endParaRPr lang="en-US" i="1" dirty="0"/>
          </a:p>
        </p:txBody>
      </p:sp>
      <p:pic>
        <p:nvPicPr>
          <p:cNvPr id="4" name="Picture 3">
            <a:extLst>
              <a:ext uri="{FF2B5EF4-FFF2-40B4-BE49-F238E27FC236}">
                <a16:creationId xmlns:a16="http://schemas.microsoft.com/office/drawing/2014/main" id="{9BDBE36E-8C0A-4C8D-B64B-2292BE4FF1A2}"/>
              </a:ext>
            </a:extLst>
          </p:cNvPr>
          <p:cNvPicPr>
            <a:picLocks noChangeAspect="1"/>
          </p:cNvPicPr>
          <p:nvPr/>
        </p:nvPicPr>
        <p:blipFill>
          <a:blip r:embed="rId5"/>
          <a:stretch>
            <a:fillRect/>
          </a:stretch>
        </p:blipFill>
        <p:spPr>
          <a:xfrm>
            <a:off x="7543800" y="1423899"/>
            <a:ext cx="4249019" cy="3753530"/>
          </a:xfrm>
          <a:prstGeom prst="rect">
            <a:avLst/>
          </a:prstGeom>
        </p:spPr>
      </p:pic>
    </p:spTree>
    <p:extLst>
      <p:ext uri="{BB962C8B-B14F-4D97-AF65-F5344CB8AC3E}">
        <p14:creationId xmlns:p14="http://schemas.microsoft.com/office/powerpoint/2010/main" val="359744458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JMT GREEN">
      <a:dk1>
        <a:srgbClr val="262626"/>
      </a:dk1>
      <a:lt1>
        <a:sysClr val="window" lastClr="FFFFFF"/>
      </a:lt1>
      <a:dk2>
        <a:srgbClr val="002B55"/>
      </a:dk2>
      <a:lt2>
        <a:srgbClr val="3F3F3F"/>
      </a:lt2>
      <a:accent1>
        <a:srgbClr val="7C868C"/>
      </a:accent1>
      <a:accent2>
        <a:srgbClr val="C4C6C9"/>
      </a:accent2>
      <a:accent3>
        <a:srgbClr val="8AC640"/>
      </a:accent3>
      <a:accent4>
        <a:srgbClr val="A7D470"/>
      </a:accent4>
      <a:accent5>
        <a:srgbClr val="C4E29F"/>
      </a:accent5>
      <a:accent6>
        <a:srgbClr val="E2F1CF"/>
      </a:accent6>
      <a:hlink>
        <a:srgbClr val="008FD2"/>
      </a:hlink>
      <a:folHlink>
        <a:srgbClr val="800080"/>
      </a:folHlink>
    </a:clrScheme>
    <a:fontScheme name="JMT 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Custom 2">
      <a:dk1>
        <a:sysClr val="windowText" lastClr="000000"/>
      </a:dk1>
      <a:lt1>
        <a:sysClr val="window" lastClr="FFFFFF"/>
      </a:lt1>
      <a:dk2>
        <a:srgbClr val="212121"/>
      </a:dk2>
      <a:lt2>
        <a:srgbClr val="CDD0D1"/>
      </a:lt2>
      <a:accent1>
        <a:srgbClr val="13025A"/>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JMTProjectManager xmlns="39bd29cd-8478-43b9-986b-5530c4bca3e4" xsi:nil="true"/>
    <JMTOwner xmlns="39bd29cd-8478-43b9-986b-5530c4bca3e4" xsi:nil="true"/>
    <JMTClient xmlns="39bd29cd-8478-43b9-986b-5530c4bca3e4" xsi:nil="true"/>
    <JMTProjectName xmlns="39bd29cd-8478-43b9-986b-5530c4bca3e4" xsi:nil="true"/>
    <TaxCatchAll xmlns="c3bdbd05-57ec-4f52-93e3-d75d5a10b060"/>
    <JMTProjectNumber xmlns="39bd29cd-8478-43b9-986b-5530c4bca3e4" xsi:nil="true"/>
    <ifb5e4420a0b4fd8a29144370ee5c9b1 xmlns="39bd29cd-8478-43b9-986b-5530c4bca3e4">
      <Terms xmlns="http://schemas.microsoft.com/office/infopath/2007/PartnerControls"/>
    </ifb5e4420a0b4fd8a29144370ee5c9b1>
    <o3bac9f153bd422fa7f730f7b23fdbf3 xmlns="39bd29cd-8478-43b9-986b-5530c4bca3e4">
      <Terms xmlns="http://schemas.microsoft.com/office/infopath/2007/PartnerControls"/>
    </o3bac9f153bd422fa7f730f7b23fdbf3>
  </documentManagement>
</p:properties>
</file>

<file path=customXml/item3.xml><?xml version="1.0" encoding="utf-8"?>
<ct:contentTypeSchema xmlns:ct="http://schemas.microsoft.com/office/2006/metadata/contentType" xmlns:ma="http://schemas.microsoft.com/office/2006/metadata/properties/metaAttributes" ct:_="" ma:_="" ma:contentTypeName="JMT Document" ma:contentTypeID="0x0101006C082B9DF380F944AA06D37E141F66180039A38DD99D14764E8A30B0AAD4C83BFD" ma:contentTypeVersion="24" ma:contentTypeDescription="JMT Document" ma:contentTypeScope="" ma:versionID="a7318ff8caccd730a6af977479328fee">
  <xsd:schema xmlns:xsd="http://www.w3.org/2001/XMLSchema" xmlns:xs="http://www.w3.org/2001/XMLSchema" xmlns:p="http://schemas.microsoft.com/office/2006/metadata/properties" xmlns:ns2="39bd29cd-8478-43b9-986b-5530c4bca3e4" xmlns:ns3="c3bdbd05-57ec-4f52-93e3-d75d5a10b060" xmlns:ns4="74ed60ae-173e-4623-9ab5-e894ed284466" targetNamespace="http://schemas.microsoft.com/office/2006/metadata/properties" ma:root="true" ma:fieldsID="979f062363169a8510b41f23f4096c5d" ns2:_="" ns3:_="" ns4:_="">
    <xsd:import namespace="39bd29cd-8478-43b9-986b-5530c4bca3e4"/>
    <xsd:import namespace="c3bdbd05-57ec-4f52-93e3-d75d5a10b060"/>
    <xsd:import namespace="74ed60ae-173e-4623-9ab5-e894ed284466"/>
    <xsd:element name="properties">
      <xsd:complexType>
        <xsd:sequence>
          <xsd:element name="documentManagement">
            <xsd:complexType>
              <xsd:all>
                <xsd:element ref="ns2:JMTProjectNumber" minOccurs="0"/>
                <xsd:element ref="ns2:JMTProjectName" minOccurs="0"/>
                <xsd:element ref="ns2:JMTClient" minOccurs="0"/>
                <xsd:element ref="ns2:JMTOwner" minOccurs="0"/>
                <xsd:element ref="ns2:JMTProjectManager" minOccurs="0"/>
                <xsd:element ref="ns2:ifb5e4420a0b4fd8a29144370ee5c9b1" minOccurs="0"/>
                <xsd:element ref="ns3:TaxCatchAll" minOccurs="0"/>
                <xsd:element ref="ns3:TaxCatchAllLabel" minOccurs="0"/>
                <xsd:element ref="ns2:o3bac9f153bd422fa7f730f7b23fdbf3"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2:SharedWithUsers" minOccurs="0"/>
                <xsd:element ref="ns2:SharedWithDetail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d29cd-8478-43b9-986b-5530c4bca3e4" elementFormDefault="qualified">
    <xsd:import namespace="http://schemas.microsoft.com/office/2006/documentManagement/types"/>
    <xsd:import namespace="http://schemas.microsoft.com/office/infopath/2007/PartnerControls"/>
    <xsd:element name="JMTProjectNumber" ma:index="8" nillable="true" ma:displayName="Project Number" ma:description="Project Number" ma:internalName="JMTProjectNumber" ma:readOnly="false">
      <xsd:simpleType>
        <xsd:restriction base="dms:Text">
          <xsd:maxLength value="255"/>
        </xsd:restriction>
      </xsd:simpleType>
    </xsd:element>
    <xsd:element name="JMTProjectName" ma:index="9" nillable="true" ma:displayName="Project Name" ma:description="Project Name" ma:internalName="JMTProjectName" ma:readOnly="false">
      <xsd:simpleType>
        <xsd:restriction base="dms:Text">
          <xsd:maxLength value="255"/>
        </xsd:restriction>
      </xsd:simpleType>
    </xsd:element>
    <xsd:element name="JMTClient" ma:index="10" nillable="true" ma:displayName="Client" ma:description="Client" ma:internalName="JMTClient" ma:readOnly="false">
      <xsd:simpleType>
        <xsd:restriction base="dms:Text">
          <xsd:maxLength value="255"/>
        </xsd:restriction>
      </xsd:simpleType>
    </xsd:element>
    <xsd:element name="JMTOwner" ma:index="11" nillable="true" ma:displayName="Project Owner" ma:description="Project Owner" ma:internalName="JMTOwner" ma:readOnly="false">
      <xsd:simpleType>
        <xsd:restriction base="dms:Text">
          <xsd:maxLength value="255"/>
        </xsd:restriction>
      </xsd:simpleType>
    </xsd:element>
    <xsd:element name="JMTProjectManager" ma:index="12" nillable="true" ma:displayName="Project Manager" ma:description="Project Manager" ma:internalName="JMTProjectManager" ma:readOnly="false">
      <xsd:simpleType>
        <xsd:restriction base="dms:Text">
          <xsd:maxLength value="255"/>
        </xsd:restriction>
      </xsd:simpleType>
    </xsd:element>
    <xsd:element name="ifb5e4420a0b4fd8a29144370ee5c9b1" ma:index="13" nillable="true" ma:taxonomy="true" ma:internalName="ifb5e4420a0b4fd8a29144370ee5c9b1" ma:taxonomyFieldName="JMTDocumentType" ma:displayName="Document Type" ma:readOnly="false" ma:fieldId="{2fb5e442-0a0b-4fd8-a291-44370ee5c9b1}" ma:sspId="feccc9da-139b-4ef5-b72b-0c93bae34ff8" ma:termSetId="3fa2a23e-ea4e-420c-b54c-19accab2ab1b" ma:anchorId="00000000-0000-0000-0000-000000000000" ma:open="false" ma:isKeyword="false">
      <xsd:complexType>
        <xsd:sequence>
          <xsd:element ref="pc:Terms" minOccurs="0" maxOccurs="1"/>
        </xsd:sequence>
      </xsd:complexType>
    </xsd:element>
    <xsd:element name="o3bac9f153bd422fa7f730f7b23fdbf3" ma:index="17" nillable="true" ma:taxonomy="true" ma:internalName="o3bac9f153bd422fa7f730f7b23fdbf3" ma:taxonomyFieldName="JMTSubDocumentType" ma:displayName="SubDocument Type" ma:readOnly="false" ma:fieldId="{83bac9f1-53bd-422f-a7f7-30f7b23fdbf3}" ma:sspId="feccc9da-139b-4ef5-b72b-0c93bae34ff8" ma:termSetId="93c9b57b-ca58-47fc-a1eb-787fe3f5d5d1" ma:anchorId="00000000-0000-0000-0000-000000000000" ma:open="false" ma:isKeyword="false">
      <xsd:complexType>
        <xsd:sequence>
          <xsd:element ref="pc:Terms" minOccurs="0" maxOccurs="1"/>
        </xsd:sequence>
      </xsd:complexType>
    </xsd:element>
    <xsd:element name="SharedWithUsers" ma:index="2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bdbd05-57ec-4f52-93e3-d75d5a10b06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f68eb99-decd-4997-aeea-75f5c7a866ab}" ma:internalName="TaxCatchAll" ma:showField="CatchAllData" ma:web="c3bdbd05-57ec-4f52-93e3-d75d5a10b060">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ef68eb99-decd-4997-aeea-75f5c7a866ab}" ma:internalName="TaxCatchAllLabel" ma:readOnly="true" ma:showField="CatchAllDataLabel" ma:web="c3bdbd05-57ec-4f52-93e3-d75d5a10b0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ed60ae-173e-4623-9ab5-e894ed284466"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Location" ma:index="26" nillable="true" ma:displayName="Location" ma:internalName="MediaServiceLocation" ma:readOnly="true">
      <xsd:simpleType>
        <xsd:restriction base="dms:Text"/>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02D367-F356-4C32-A791-82733FAA7C9D}">
  <ds:schemaRefs>
    <ds:schemaRef ds:uri="http://schemas.microsoft.com/sharepoint/v3/contenttype/forms"/>
  </ds:schemaRefs>
</ds:datastoreItem>
</file>

<file path=customXml/itemProps2.xml><?xml version="1.0" encoding="utf-8"?>
<ds:datastoreItem xmlns:ds="http://schemas.openxmlformats.org/officeDocument/2006/customXml" ds:itemID="{BB1608EF-CC0F-4EE2-8D6A-50402BC5AC3B}">
  <ds:schemaRefs>
    <ds:schemaRef ds:uri="http://purl.org/dc/elements/1.1/"/>
    <ds:schemaRef ds:uri="http://schemas.microsoft.com/office/infopath/2007/PartnerControls"/>
    <ds:schemaRef ds:uri="c3bdbd05-57ec-4f52-93e3-d75d5a10b060"/>
    <ds:schemaRef ds:uri="http://schemas.microsoft.com/office/2006/metadata/properties"/>
    <ds:schemaRef ds:uri="http://purl.org/dc/terms/"/>
    <ds:schemaRef ds:uri="http://schemas.microsoft.com/office/2006/documentManagement/types"/>
    <ds:schemaRef ds:uri="http://schemas.openxmlformats.org/package/2006/metadata/core-properties"/>
    <ds:schemaRef ds:uri="39bd29cd-8478-43b9-986b-5530c4bca3e4"/>
    <ds:schemaRef ds:uri="74ed60ae-173e-4623-9ab5-e894ed284466"/>
    <ds:schemaRef ds:uri="http://www.w3.org/XML/1998/namespace"/>
    <ds:schemaRef ds:uri="http://purl.org/dc/dcmitype/"/>
  </ds:schemaRefs>
</ds:datastoreItem>
</file>

<file path=customXml/itemProps3.xml><?xml version="1.0" encoding="utf-8"?>
<ds:datastoreItem xmlns:ds="http://schemas.openxmlformats.org/officeDocument/2006/customXml" ds:itemID="{468C623C-5B21-4E26-A15A-1B20A10A0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d29cd-8478-43b9-986b-5530c4bca3e4"/>
    <ds:schemaRef ds:uri="c3bdbd05-57ec-4f52-93e3-d75d5a10b060"/>
    <ds:schemaRef ds:uri="74ed60ae-173e-4623-9ab5-e894ed2844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TotalTime>
  <Words>848</Words>
  <Application>Microsoft Office PowerPoint</Application>
  <PresentationFormat>Widescreen</PresentationFormat>
  <Paragraphs>135</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Corbel</vt:lpstr>
      <vt:lpstr>1_Office Theme</vt:lpstr>
      <vt:lpstr>Parallax</vt:lpstr>
      <vt:lpstr>UTILITY SUMMIT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UTILITY SUMMIT</dc:title>
  <dc:creator>Johnson, Joshua</dc:creator>
  <cp:lastModifiedBy>Cimo, Eric (DelDOT)</cp:lastModifiedBy>
  <cp:revision>4</cp:revision>
  <dcterms:created xsi:type="dcterms:W3CDTF">2020-02-18T20:02:02Z</dcterms:created>
  <dcterms:modified xsi:type="dcterms:W3CDTF">2020-02-24T20:28:23Z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MTDocumentType">
    <vt:lpwstr/>
  </property>
  <property fmtid="{D5CDD505-2E9C-101B-9397-08002B2CF9AE}" pid="3" name="JMTSubDocumentType">
    <vt:lpwstr/>
  </property>
</Properties>
</file>