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6" r:id="rId3"/>
    <p:sldId id="267" r:id="rId4"/>
    <p:sldId id="268" r:id="rId5"/>
    <p:sldId id="285" r:id="rId6"/>
    <p:sldId id="286" r:id="rId7"/>
    <p:sldId id="269" r:id="rId8"/>
    <p:sldId id="299" r:id="rId9"/>
    <p:sldId id="300" r:id="rId10"/>
    <p:sldId id="301" r:id="rId11"/>
    <p:sldId id="270" r:id="rId12"/>
    <p:sldId id="302" r:id="rId13"/>
    <p:sldId id="303" r:id="rId14"/>
    <p:sldId id="304" r:id="rId15"/>
    <p:sldId id="305" r:id="rId16"/>
    <p:sldId id="271" r:id="rId17"/>
    <p:sldId id="273" r:id="rId18"/>
    <p:sldId id="274" r:id="rId19"/>
    <p:sldId id="275" r:id="rId20"/>
    <p:sldId id="276" r:id="rId21"/>
    <p:sldId id="264" r:id="rId22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73526" autoAdjust="0"/>
  </p:normalViewPr>
  <p:slideViewPr>
    <p:cSldViewPr>
      <p:cViewPr varScale="1">
        <p:scale>
          <a:sx n="110" d="100"/>
          <a:sy n="110" d="100"/>
        </p:scale>
        <p:origin x="106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4A2AF23-5298-4677-B017-696AD1EE2C2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DA7812B-D063-44E8-8D5F-D056BDCF7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17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CECB75F-0B40-4E2D-94D4-90A89A679B8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53CD2A0-44AA-42AE-8A2F-82932AFA7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4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70F98-4E3F-4BB9-B7D2-3164770820F8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D1A61-292E-473D-A189-1E44BB4B30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45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28146-1513-4281-AB81-0A397D611692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54836-968B-40EC-8E8E-F6E92B9031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89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9A5F1-1CB9-4B6D-8FAB-C46FEFDCB498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36980-86CA-4AC2-B8A7-803B7ECA9F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5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9C285-F40A-4E5E-A20A-F1089F51A415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0702D-B842-4079-AA64-93CFFA5E06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517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B938-6973-4EAE-AAF5-0E80150FFBCE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C7B07-16AD-4C53-9E50-E1F665C9B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21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84DF-E1B9-4053-AE5F-76AC58502AD5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8ED1E-12E8-4975-9955-A5E1F403BE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3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C202F-75C5-4CEC-B03D-96342C9500AF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E1886-B9F4-4C98-B06D-329724448A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76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D4A7-4D02-4D3F-A244-2F2451D901EE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89168-7864-4AD1-94FF-D0550E395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7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A021-6A2E-47E2-B6DB-93609892400E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A91A0-EA4A-4E7A-B819-A00044E63D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48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87D44-6825-469C-9680-371CA1455D92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A5ED71F-D129-45B5-B577-33FFBCA095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94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F4A25-74AC-4036-912D-769B9A779D6A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A079D-5475-4D4E-8447-35BF65BF8F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3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24C2A8-9B10-466A-920F-B1C573CF111A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281FDF3-CFAD-4F05-A94D-FBABF713E2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1" r:id="rId2"/>
    <p:sldLayoutId id="2147483759" r:id="rId3"/>
    <p:sldLayoutId id="2147483752" r:id="rId4"/>
    <p:sldLayoutId id="2147483753" r:id="rId5"/>
    <p:sldLayoutId id="2147483754" r:id="rId6"/>
    <p:sldLayoutId id="2147483755" r:id="rId7"/>
    <p:sldLayoutId id="2147483760" r:id="rId8"/>
    <p:sldLayoutId id="2147483761" r:id="rId9"/>
    <p:sldLayoutId id="2147483756" r:id="rId10"/>
    <p:sldLayoutId id="21474837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deldot.maps.arcgis.com/apps/webappviewer/index.html?id=d23426ad5f2c4bc7a48ba8806302d17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eldot.gov/Business/drc/manuals/utilities_manual_2008_may_5.pdf?cache=158207952825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563" y="1730375"/>
            <a:ext cx="5648325" cy="12049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Permitting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850" y="2470150"/>
            <a:ext cx="6510338" cy="330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20</a:t>
            </a:r>
            <a:r>
              <a:rPr lang="en-US" dirty="0"/>
              <a:t>20</a:t>
            </a:r>
            <a:r>
              <a:rPr dirty="0"/>
              <a:t> utility summit - February 2</a:t>
            </a:r>
            <a:r>
              <a:rPr lang="en-US" dirty="0"/>
              <a:t>5</a:t>
            </a:r>
            <a:r>
              <a:rPr dirty="0"/>
              <a:t>, 20</a:t>
            </a:r>
            <a:r>
              <a:rPr lang="en-US" dirty="0"/>
              <a:t>20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0368BD-C7C1-45BF-869A-B4CF040C0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042" y="2841112"/>
            <a:ext cx="381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CA48A67-DC34-4556-9D57-ECAA8D3A1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/>
              <a:t>Larger projects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B3A53F-FB65-4833-BBB9-FE7FFF6C5491}"/>
              </a:ext>
            </a:extLst>
          </p:cNvPr>
          <p:cNvSpPr txBox="1">
            <a:spLocks/>
          </p:cNvSpPr>
          <p:nvPr/>
        </p:nvSpPr>
        <p:spPr>
          <a:xfrm>
            <a:off x="5983009" y="797814"/>
            <a:ext cx="2658026" cy="1207008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all" spc="0" normalizeH="0" baseline="0" noProof="0" dirty="0">
              <a:ln>
                <a:noFill/>
              </a:ln>
              <a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effectLst/>
              <a:uLnTx/>
              <a:uFillTx/>
              <a:latin typeface="Rockwell Condensed" panose="02060603050405020104"/>
              <a:ea typeface="+mj-ea"/>
              <a:cs typeface="+mj-cs"/>
            </a:endParaRPr>
          </a:p>
        </p:txBody>
      </p:sp>
      <p:pic>
        <p:nvPicPr>
          <p:cNvPr id="6" name="Picture Placeholder 6">
            <a:extLst>
              <a:ext uri="{FF2B5EF4-FFF2-40B4-BE49-F238E27FC236}">
                <a16:creationId xmlns:a16="http://schemas.microsoft.com/office/drawing/2014/main" id="{A75098D8-6041-4CB9-A1F6-0A1733885F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74" r="9074"/>
          <a:stretch>
            <a:fillRect/>
          </a:stretch>
        </p:blipFill>
        <p:spPr>
          <a:xfrm>
            <a:off x="387356" y="1066800"/>
            <a:ext cx="5486400" cy="4524410"/>
          </a:xfrm>
          <a:prstGeom prst="rect">
            <a:avLst/>
          </a:prstGeom>
          <a:solidFill>
            <a:srgbClr val="696464">
              <a:lumMod val="20000"/>
              <a:lumOff val="80000"/>
            </a:srgbClr>
          </a:solidFill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7D9C180-A637-49B9-BCE1-894957B0BB2A}"/>
              </a:ext>
            </a:extLst>
          </p:cNvPr>
          <p:cNvSpPr txBox="1">
            <a:spLocks/>
          </p:cNvSpPr>
          <p:nvPr/>
        </p:nvSpPr>
        <p:spPr>
          <a:xfrm>
            <a:off x="6098618" y="1052623"/>
            <a:ext cx="2658026" cy="3038094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5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13716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If the project involves a significant amount of open cutting or impacts the drainage (open or closed), sidewalks/ADA ramps, pavement restoration, lane reconfiguration, etc., then a full set of plans need to be submitted.</a:t>
            </a:r>
          </a:p>
          <a:p>
            <a:pPr marL="0" marR="0" lvl="0" indent="-13716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Rockwell" panose="02060603020205020403"/>
              </a:rPr>
              <a:t>Hard copy plans need to be submitted to Public Works for these projects.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68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/>
              <a:t>Casings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22325" y="990600"/>
            <a:ext cx="7521575" cy="3962400"/>
          </a:xfrm>
        </p:spPr>
        <p:txBody>
          <a:bodyPr/>
          <a:lstStyle/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See Chapter 3.6.4 for current requirements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Companies responsible for proper design of casing, This shall include material type, class, thickness, etc.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5714F9-A37D-4D24-9E47-A271167D1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2085975"/>
            <a:ext cx="16954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63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/>
              <a:t>Mot &amp; lane closure restrictions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22325" y="990600"/>
            <a:ext cx="7521575" cy="3962400"/>
          </a:xfrm>
        </p:spPr>
        <p:txBody>
          <a:bodyPr/>
          <a:lstStyle/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Day work vs. night work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Safety concerns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Waiver requests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MOT reviews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Work over live traffic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0000"/>
              </a:solidFill>
            </a:endParaRP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DelDOT currently working to put an MOT training session together for utility companies. More to follow.</a:t>
            </a:r>
          </a:p>
        </p:txBody>
      </p:sp>
    </p:spTree>
    <p:extLst>
      <p:ext uri="{BB962C8B-B14F-4D97-AF65-F5344CB8AC3E}">
        <p14:creationId xmlns:p14="http://schemas.microsoft.com/office/powerpoint/2010/main" val="130416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/>
              <a:t>Notification of work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22325" y="990600"/>
            <a:ext cx="7521575" cy="3962400"/>
          </a:xfrm>
        </p:spPr>
        <p:txBody>
          <a:bodyPr/>
          <a:lstStyle/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Need notification from utility prior to work starting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Weekend work notification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Company to notify DelDOT when all work associated with permit is complete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56B0AD-D757-4BD9-97BA-C246F8381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225819"/>
            <a:ext cx="3330666" cy="276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24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/>
              <a:t>restoration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22325" y="990600"/>
            <a:ext cx="7521575" cy="3962400"/>
          </a:xfrm>
        </p:spPr>
        <p:txBody>
          <a:bodyPr/>
          <a:lstStyle/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Restoration needs to be performed in accordance with the Utility Manual and DelDOT Standard Construction Details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Restoration should not lag too far behind installation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Lack of restoration can cause delay on other permit projects</a:t>
            </a:r>
          </a:p>
        </p:txBody>
      </p:sp>
    </p:spTree>
    <p:extLst>
      <p:ext uri="{BB962C8B-B14F-4D97-AF65-F5344CB8AC3E}">
        <p14:creationId xmlns:p14="http://schemas.microsoft.com/office/powerpoint/2010/main" val="2089304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/>
              <a:t>Management of permit work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22325" y="990600"/>
            <a:ext cx="7521575" cy="3962400"/>
          </a:xfrm>
        </p:spPr>
        <p:txBody>
          <a:bodyPr/>
          <a:lstStyle/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Means &amp; Methods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Tracking of Work &amp; Restoration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Utility Company Inspection of Work</a:t>
            </a:r>
          </a:p>
        </p:txBody>
      </p:sp>
    </p:spTree>
    <p:extLst>
      <p:ext uri="{BB962C8B-B14F-4D97-AF65-F5344CB8AC3E}">
        <p14:creationId xmlns:p14="http://schemas.microsoft.com/office/powerpoint/2010/main" val="867758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/>
              <a:t>Permit approval timeframes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22325" y="990600"/>
            <a:ext cx="7521575" cy="3962400"/>
          </a:xfrm>
        </p:spPr>
        <p:txBody>
          <a:bodyPr/>
          <a:lstStyle/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14 calendar days for standard &amp; small projects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Larger projects will take longer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8ADC0-A0FC-413F-9207-41D327377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581" y="1995332"/>
            <a:ext cx="4308838" cy="286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1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/>
              <a:t>State maintenance responsibilities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22325" y="990600"/>
            <a:ext cx="7521575" cy="3962400"/>
          </a:xfrm>
        </p:spPr>
        <p:txBody>
          <a:bodyPr/>
          <a:lstStyle/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UPA Map has layers that help identify which roads are state maintained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Gray &amp; blue lines indicate state maintained roads.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DelDOT also has a map that could be used for guidance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hlinkClick r:id="rId2"/>
              </a:rPr>
              <a:t>http://deldot.maps.arcgis.com/apps/webappviewer/index.html?id=d23426ad5f2c4bc7a48ba8806302d179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3D366-7DD9-4CCC-9F17-8DF752E4C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7114"/>
            <a:ext cx="4455198" cy="3800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142430-F5E8-413F-8D61-DFE56F60C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041522"/>
            <a:ext cx="4038600" cy="381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08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/>
              <a:t>Who is responsible for permit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22325" y="990600"/>
            <a:ext cx="7521575" cy="3962400"/>
          </a:xfrm>
        </p:spPr>
        <p:txBody>
          <a:bodyPr/>
          <a:lstStyle/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Contractor Performing the Work?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Developer?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Utility Company?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0000"/>
              </a:solidFill>
            </a:endParaRPr>
          </a:p>
          <a:p>
            <a:pPr lvl="0"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0000"/>
              </a:solidFill>
            </a:endParaRP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The Franchised utility company is the entity with the authority to install, own, operate and maintain utility facilities within the right-of-way so they are responsible for their permits.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8A6C66-ACF3-4211-975F-751BD398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994954"/>
            <a:ext cx="3352800" cy="198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81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/>
              <a:t>Holding of Permits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22325" y="990600"/>
            <a:ext cx="7521575" cy="3962400"/>
          </a:xfrm>
        </p:spPr>
        <p:txBody>
          <a:bodyPr/>
          <a:lstStyle/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Holding of permits is one of the only enforcement mechanisms DelDOT has to ensure things are done properly, whether situation is related to a highway project or permit work.</a:t>
            </a:r>
          </a:p>
          <a:p>
            <a:pPr marL="0" lvl="0" indent="0" eaLnBrk="1" hangingPunct="1"/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3DB1B-1917-4C71-80BC-B4A5EA5D3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218" y="2131218"/>
            <a:ext cx="2595563" cy="259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04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864475" cy="549275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/>
              <a:t>Complete &amp; Clear Submissions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22325" y="990600"/>
            <a:ext cx="7521575" cy="38862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The better this is done, the easier it is to review and process permit submissions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Missing information will require additional follow-up and will delay the process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This includes good, detailed work description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633319-3163-4D59-B8B9-3B4B1B326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836182"/>
            <a:ext cx="34290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/>
              <a:t>Other permitting discussion items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3303D2-C1D2-4F8D-9656-72F0468FB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990600"/>
            <a:ext cx="5215082" cy="404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73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225" y="1576388"/>
            <a:ext cx="5213350" cy="1089025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Thank you!</a:t>
            </a:r>
            <a:endParaRPr sz="4000" dirty="0"/>
          </a:p>
        </p:txBody>
      </p:sp>
      <p:sp>
        <p:nvSpPr>
          <p:cNvPr id="14339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8575" y="2252663"/>
            <a:ext cx="5794375" cy="623887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endParaRPr altLang="en-US" sz="1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09D1DD-2D8A-4CDD-AAD9-6367B5BF8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3249" y="3352800"/>
            <a:ext cx="3460708" cy="24812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/>
              <a:t>Permit Submission Requirements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22325" y="990600"/>
            <a:ext cx="7521575" cy="38862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See Chapter 3 of the Utilities Manual for Design Requirements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Companies need to take these requirements into consideration during evaluation of proposed work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Additional information can be found in Chapter 4 of the Utilities Manual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hlinkClick r:id="rId2"/>
              </a:rPr>
              <a:t>https://deldot.gov/Business/drc/manuals/utilities_manual_2008_may_5.pdf?cache=1582079528259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0079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/>
              <a:t>Permit Submission Checklist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22325" y="990600"/>
            <a:ext cx="7521575" cy="3886200"/>
          </a:xfrm>
        </p:spPr>
        <p:txBody>
          <a:bodyPr/>
          <a:lstStyle/>
          <a:p>
            <a:pPr lvl="0"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3C89B5-B704-4A45-AFAF-67E551159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66" y="988828"/>
            <a:ext cx="888446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4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/>
              <a:t>Permit Submission Checklist (cont.)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22325" y="990600"/>
            <a:ext cx="7521575" cy="3886200"/>
          </a:xfrm>
        </p:spPr>
        <p:txBody>
          <a:bodyPr/>
          <a:lstStyle/>
          <a:p>
            <a:pPr lvl="0"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21C70-335C-4854-BCE8-8E23F63F9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62" y="1020726"/>
            <a:ext cx="8245475" cy="34234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99E259-05AB-4633-BECC-73FCE2601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129086"/>
            <a:ext cx="285317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15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/>
              <a:t>Permit Submission Checklist (cont.)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22325" y="990600"/>
            <a:ext cx="7521575" cy="3886200"/>
          </a:xfrm>
        </p:spPr>
        <p:txBody>
          <a:bodyPr/>
          <a:lstStyle/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Additional Items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Location of work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Description of work (Be detailed)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Dimensions of the project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Supporting documents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Checklists help to provide consistency. We will likely create a more formalized submission checklist moving forward.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1C6E01-4182-4205-A68B-53674BFC7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927463"/>
            <a:ext cx="1600200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7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854075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/>
              <a:t>What should my plans/document look like???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FE306A4-73A5-4E0E-B858-52AF11C27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5462" y="1231605"/>
            <a:ext cx="35153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44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8B3FDD-AAA5-478A-AB20-A2293CFEF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309" y="1038453"/>
            <a:ext cx="6529382" cy="388958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1AA46F-3B16-434D-B2CC-A165F41E8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A48A67-DC34-4556-9D57-ECAA8D3A1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/>
              <a:t>Single site location</a:t>
            </a:r>
          </a:p>
        </p:txBody>
      </p:sp>
    </p:spTree>
    <p:extLst>
      <p:ext uri="{BB962C8B-B14F-4D97-AF65-F5344CB8AC3E}">
        <p14:creationId xmlns:p14="http://schemas.microsoft.com/office/powerpoint/2010/main" val="899886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CA48A67-DC34-4556-9D57-ECAA8D3A1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/>
              <a:t>Sketch ideas for small projects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9061E0-7C80-426D-91BC-3E4112C1F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37" y="990600"/>
            <a:ext cx="7815749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54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9737</TotalTime>
  <Words>545</Words>
  <Application>Microsoft Office PowerPoint</Application>
  <PresentationFormat>On-screen Show (4:3)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Franklin Gothic Book</vt:lpstr>
      <vt:lpstr>Franklin Gothic Medium</vt:lpstr>
      <vt:lpstr>Rockwell</vt:lpstr>
      <vt:lpstr>Rockwell Condensed</vt:lpstr>
      <vt:lpstr>Wingdings</vt:lpstr>
      <vt:lpstr>Angles</vt:lpstr>
      <vt:lpstr>Permitting</vt:lpstr>
      <vt:lpstr>Complete &amp; Clear Submissions</vt:lpstr>
      <vt:lpstr>Permit Submission Requirements</vt:lpstr>
      <vt:lpstr>Permit Submission Checklist</vt:lpstr>
      <vt:lpstr>Permit Submission Checklist (cont.)</vt:lpstr>
      <vt:lpstr>Permit Submission Checklist (cont.)</vt:lpstr>
      <vt:lpstr>What should my plans/document look like???</vt:lpstr>
      <vt:lpstr>Single site location</vt:lpstr>
      <vt:lpstr>Sketch ideas for small projects</vt:lpstr>
      <vt:lpstr>Larger projects</vt:lpstr>
      <vt:lpstr>Casings</vt:lpstr>
      <vt:lpstr>Mot &amp; lane closure restrictions</vt:lpstr>
      <vt:lpstr>Notification of work</vt:lpstr>
      <vt:lpstr>restoration</vt:lpstr>
      <vt:lpstr>Management of permit work</vt:lpstr>
      <vt:lpstr>Permit approval timeframes</vt:lpstr>
      <vt:lpstr>State maintenance responsibilities</vt:lpstr>
      <vt:lpstr>Who is responsible for permit</vt:lpstr>
      <vt:lpstr>Holding of Permits</vt:lpstr>
      <vt:lpstr>Other permitting discussion items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eric.cimo</dc:creator>
  <cp:lastModifiedBy>Cimo, Eric (DelDOT)</cp:lastModifiedBy>
  <cp:revision>92</cp:revision>
  <cp:lastPrinted>2019-02-25T18:38:19Z</cp:lastPrinted>
  <dcterms:created xsi:type="dcterms:W3CDTF">2015-12-21T16:13:28Z</dcterms:created>
  <dcterms:modified xsi:type="dcterms:W3CDTF">2020-02-24T22:43:07Z</dcterms:modified>
</cp:coreProperties>
</file>