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varScale="1">
        <p:scale>
          <a:sx n="120" d="100"/>
          <a:sy n="120" d="100"/>
        </p:scale>
        <p:origin x="120"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ECD19FB2-3AAB-4D03-B13A-2960828C78E3}" type="datetimeFigureOut">
              <a:rPr lang="en-US" dirty="0"/>
              <a:t>11/5/2018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0C674-7DFC-42FE-B9CD-82963CDB1557}" type="datetimeFigureOut">
              <a:rPr lang="en-US" dirty="0"/>
              <a:t>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76456F-F47D-4F25-8053-2A695DA0CA7D}" type="datetimeFigureOut">
              <a:rPr lang="en-US" dirty="0"/>
              <a:t>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6C7379-69CC-4837-9905-BEBA22830C8A}" type="datetimeFigureOut">
              <a:rPr lang="en-US" dirty="0"/>
              <a:t>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B8B7E-8AEE-4F10-BFEE-C999AD004D36}" type="datetimeFigureOut">
              <a:rPr lang="en-US" dirty="0"/>
              <a:t>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8668F3F9-58BC-440B-B37B-805B9055EF92}" type="datetimeFigureOut">
              <a:rPr lang="en-US" dirty="0"/>
              <a:t>11/5/2018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D5A53AF-48EA-489D-8260-9DCAB666386A}" type="datetimeFigureOut">
              <a:rPr lang="en-US" dirty="0"/>
              <a:t>11/5/2018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DED02AE-B9A4-47BD-AF8E-97E16144138B}" type="datetimeFigureOut">
              <a:rPr lang="en-US" dirty="0"/>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F0FD78B-DB02-4362-BCDC-98A55456977C}" type="datetimeFigureOut">
              <a:rPr lang="en-US" dirty="0"/>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9916976-5D93-46E4-A98A-FAD63E4D0EA8}" type="datetimeFigureOut">
              <a:rPr lang="en-US" dirty="0"/>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F39F4F5-F4D2-4D2A-AB60-88D37ADCB869}" type="datetimeFigureOut">
              <a:rPr lang="en-US" dirty="0"/>
              <a:t>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23BC6CE-6D1E-47E5-8859-F31AC5380EB2}" type="datetimeFigureOut">
              <a:rPr lang="en-US" dirty="0"/>
              <a:t>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1B4E7C4-4DA4-404D-9965-B13F2DD7D8BF}" type="datetimeFigureOut">
              <a:rPr lang="en-US" dirty="0"/>
              <a:t>11/5/2018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6FB7AA-4A53-424F-AD41-70827B6504BA}" type="datetimeFigureOut">
              <a:rPr lang="en-US" dirty="0"/>
              <a:t>11/5/2018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884882-FB12-4BC8-9960-9AD8104D7FAE}" type="datetimeFigureOut">
              <a:rPr lang="en-US" dirty="0"/>
              <a:t>11/5/2018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1BD23-6E54-4D9D-AD88-A2813C73CC25}" type="datetimeFigureOut">
              <a:rPr lang="en-US" dirty="0"/>
              <a:t>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71A834-4F3C-4AF9-9C74-05EC35A0F292}" type="datetimeFigureOut">
              <a:rPr lang="en-US" dirty="0"/>
              <a:t>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1CF1133-3259-4C45-BABA-5B62D9C6F78D}" type="datetimeFigureOut">
              <a:rPr lang="en-US" dirty="0"/>
              <a:t>11/5/2018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44140" y="4486888"/>
            <a:ext cx="9144000" cy="1641490"/>
          </a:xfrm>
        </p:spPr>
        <p:txBody>
          <a:bodyPr>
            <a:normAutofit/>
          </a:bodyPr>
          <a:lstStyle/>
          <a:p>
            <a:r>
              <a:rPr lang="en-US" sz="8000" dirty="0" smtClean="0"/>
              <a:t>The Art of Bridge Design</a:t>
            </a:r>
            <a:endParaRPr lang="en-US" sz="8000" dirty="0"/>
          </a:p>
        </p:txBody>
      </p:sp>
      <p:sp>
        <p:nvSpPr>
          <p:cNvPr id="3" name="Subtitle 2"/>
          <p:cNvSpPr>
            <a:spLocks noGrp="1"/>
          </p:cNvSpPr>
          <p:nvPr>
            <p:ph type="subTitle" idx="1"/>
          </p:nvPr>
        </p:nvSpPr>
        <p:spPr>
          <a:xfrm>
            <a:off x="2495549" y="3625795"/>
            <a:ext cx="9144000" cy="754025"/>
          </a:xfrm>
        </p:spPr>
        <p:txBody>
          <a:bodyPr/>
          <a:lstStyle/>
          <a:p>
            <a:r>
              <a:rPr lang="en-US" dirty="0" smtClean="0"/>
              <a:t>Adam Hanna, Silvana Nasim, Nate Allen</a:t>
            </a:r>
            <a:endParaRPr lang="en-US" dirty="0"/>
          </a:p>
        </p:txBody>
      </p:sp>
      <p:pic>
        <p:nvPicPr>
          <p:cNvPr id="1026" name="Picture 2" descr="https://lh4.googleusercontent.com/CrhT5gcDiFE1jvGknwCfukGNU320UFh7dlmhwJ5XUBPWqF-yhvis1Q_PVvfeREIqQmXijUUDMxKjR089Dr3Gk2TrYzEWh0E4DiBbUbDeGqKJNCqQm2xCSBAa_ebaW3rtOVkJBZa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7078" y="1286958"/>
            <a:ext cx="3151702" cy="173757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6.googleusercontent.com/VJ_Ethrs8siT-WSsHp8-22vlmkgmyE_2bydTIXGHanXGkfQqRvYQ3x0qDb7kp0F_zt--LDFCzG75Wt3bYko1xld_MAPORrQy8vJH5aJSeKQZODK8m5Yq3cbfeYU2NRBhx3d7Ctn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3527" y="1016941"/>
            <a:ext cx="4046513" cy="2277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3767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a:t>
            </a:r>
            <a:endParaRPr lang="en-US" dirty="0"/>
          </a:p>
        </p:txBody>
      </p:sp>
      <p:sp>
        <p:nvSpPr>
          <p:cNvPr id="3" name="Content Placeholder 2"/>
          <p:cNvSpPr>
            <a:spLocks noGrp="1"/>
          </p:cNvSpPr>
          <p:nvPr>
            <p:ph idx="1"/>
          </p:nvPr>
        </p:nvSpPr>
        <p:spPr/>
        <p:txBody>
          <a:bodyPr/>
          <a:lstStyle/>
          <a:p>
            <a:pPr fontAlgn="base"/>
            <a:r>
              <a:rPr lang="en-US" dirty="0"/>
              <a:t>We originally designed and tested a Warren bridge.</a:t>
            </a:r>
          </a:p>
          <a:p>
            <a:pPr fontAlgn="base"/>
            <a:r>
              <a:rPr lang="en-US" dirty="0"/>
              <a:t>The bridge however, was too simplistic and did not carry an optimal amount of weight to be efficient.</a:t>
            </a:r>
          </a:p>
          <a:p>
            <a:pPr fontAlgn="base"/>
            <a:r>
              <a:rPr lang="en-US" dirty="0"/>
              <a:t>We then decided to go with a modified Pennsylvania which involved an top arch design and held a substantial amount of weight</a:t>
            </a:r>
            <a:r>
              <a:rPr lang="en-US" dirty="0" smtClean="0"/>
              <a:t>.</a:t>
            </a:r>
            <a:r>
              <a:rPr lang="en-US" dirty="0"/>
              <a:t/>
            </a:r>
            <a:br>
              <a:rPr lang="en-US" dirty="0"/>
            </a:br>
            <a:endParaRPr lang="en-US" dirty="0"/>
          </a:p>
        </p:txBody>
      </p:sp>
      <p:pic>
        <p:nvPicPr>
          <p:cNvPr id="4" name="Picture 3"/>
          <p:cNvPicPr>
            <a:picLocks noChangeAspect="1"/>
          </p:cNvPicPr>
          <p:nvPr/>
        </p:nvPicPr>
        <p:blipFill>
          <a:blip r:embed="rId2"/>
          <a:stretch>
            <a:fillRect/>
          </a:stretch>
        </p:blipFill>
        <p:spPr>
          <a:xfrm>
            <a:off x="4677159" y="4307647"/>
            <a:ext cx="2972891" cy="2382927"/>
          </a:xfrm>
          <a:prstGeom prst="rect">
            <a:avLst/>
          </a:prstGeom>
        </p:spPr>
      </p:pic>
    </p:spTree>
    <p:extLst>
      <p:ext uri="{BB962C8B-B14F-4D97-AF65-F5344CB8AC3E}">
        <p14:creationId xmlns:p14="http://schemas.microsoft.com/office/powerpoint/2010/main" val="28801803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Cooperation</a:t>
            </a:r>
          </a:p>
        </p:txBody>
      </p:sp>
      <p:sp>
        <p:nvSpPr>
          <p:cNvPr id="3" name="Content Placeholder 2"/>
          <p:cNvSpPr>
            <a:spLocks noGrp="1"/>
          </p:cNvSpPr>
          <p:nvPr>
            <p:ph idx="1"/>
          </p:nvPr>
        </p:nvSpPr>
        <p:spPr/>
        <p:txBody>
          <a:bodyPr/>
          <a:lstStyle/>
          <a:p>
            <a:r>
              <a:rPr lang="en-US" dirty="0"/>
              <a:t>As a team people must learn to work together to achieve greatness.</a:t>
            </a:r>
          </a:p>
          <a:p>
            <a:pPr fontAlgn="base"/>
            <a:r>
              <a:rPr lang="en-US" dirty="0"/>
              <a:t>We discussed problems and decided designs together.</a:t>
            </a:r>
          </a:p>
          <a:p>
            <a:pPr fontAlgn="base"/>
            <a:r>
              <a:rPr lang="en-US" dirty="0"/>
              <a:t>The use of combining ideas was heavily involved in our team.</a:t>
            </a:r>
          </a:p>
          <a:p>
            <a:pPr fontAlgn="base"/>
            <a:r>
              <a:rPr lang="en-US" dirty="0"/>
              <a:t>Flexibility is our framework.</a:t>
            </a:r>
          </a:p>
          <a:p>
            <a:pPr fontAlgn="base"/>
            <a:r>
              <a:rPr lang="en-US" dirty="0"/>
              <a:t>Communication is key</a:t>
            </a:r>
            <a:r>
              <a:rPr lang="en-US" dirty="0" smtClean="0"/>
              <a:t>.</a:t>
            </a:r>
            <a:endParaRPr lang="en-US" dirty="0"/>
          </a:p>
        </p:txBody>
      </p:sp>
      <p:pic>
        <p:nvPicPr>
          <p:cNvPr id="2050" name="Picture 2" descr="https://lh6.googleusercontent.com/czsbi9-QO2u1vhRGVFsdo6Hruq3oNcoBSMntxcPjgvLwEm8jmj8w0EM6iBvyJH0tPW6DIG5RqTqhJTGpxUauEQjUa0RV5brhQMmBNsl96OYC5bEDAh5YDXfTZb_mzSQYBNOzVj2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37434" y="4001294"/>
            <a:ext cx="1660346" cy="22157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lh4.googleusercontent.com/JYKpnwJnYjwt9bf0eZcxUtoY-e1dtUPb1Dfpl4PbGo9Te7OjB4coeOJvcLl8Yp18bhjKc54UwsFOCJeaLSdwQWsvrIM1hOJSO0HOe4k6lrbENMZO0felQX2U3TqQNct4OZtLxXPV"/>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7053" y="4001294"/>
            <a:ext cx="2497473" cy="1956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2381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a:t>
            </a:r>
          </a:p>
        </p:txBody>
      </p:sp>
      <p:sp>
        <p:nvSpPr>
          <p:cNvPr id="3" name="Content Placeholder 2"/>
          <p:cNvSpPr>
            <a:spLocks noGrp="1"/>
          </p:cNvSpPr>
          <p:nvPr>
            <p:ph idx="1"/>
          </p:nvPr>
        </p:nvSpPr>
        <p:spPr/>
        <p:txBody>
          <a:bodyPr/>
          <a:lstStyle/>
          <a:p>
            <a:pPr fontAlgn="base"/>
            <a:r>
              <a:rPr lang="en-US" dirty="0"/>
              <a:t>First we gathered design ideas and picked one we as a group thought was worthy.</a:t>
            </a:r>
          </a:p>
          <a:p>
            <a:pPr fontAlgn="base"/>
            <a:r>
              <a:rPr lang="en-US" dirty="0"/>
              <a:t>We modeled and tested multiple designs and later chose a better working bridge concept.</a:t>
            </a:r>
          </a:p>
          <a:p>
            <a:pPr fontAlgn="base"/>
            <a:r>
              <a:rPr lang="en-US" dirty="0"/>
              <a:t>As a team, we organized and divided our work to get the most done efficiently.</a:t>
            </a:r>
          </a:p>
          <a:p>
            <a:pPr fontAlgn="base"/>
            <a:r>
              <a:rPr lang="en-US" dirty="0"/>
              <a:t>Our current model and paper work were done in parallel to ensure productivity</a:t>
            </a:r>
            <a:r>
              <a:rPr lang="en-US" dirty="0" smtClean="0"/>
              <a:t>.</a:t>
            </a:r>
            <a:endParaRPr lang="en-US" dirty="0"/>
          </a:p>
        </p:txBody>
      </p:sp>
      <p:pic>
        <p:nvPicPr>
          <p:cNvPr id="3074" name="Picture 2" descr="https://lh3.googleusercontent.com/xSHK0r1NqHCJy2rfF1K6MO24O5xOqKs_eR71_nUMRrplX7ll3xYSPB9YXXPg_gDYnQh_8rWj4cgFFNhCRVOuTrrj7l9GXmH8Csd7r9Pw3IwwRPv5chmWcFDI7mbOKspTp1RU_gIz"/>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4300" y="5383369"/>
            <a:ext cx="1764330" cy="1326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68664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Lessoned Learned</a:t>
            </a:r>
          </a:p>
        </p:txBody>
      </p:sp>
      <p:sp>
        <p:nvSpPr>
          <p:cNvPr id="3" name="Content Placeholder 2"/>
          <p:cNvSpPr>
            <a:spLocks noGrp="1"/>
          </p:cNvSpPr>
          <p:nvPr>
            <p:ph idx="1"/>
          </p:nvPr>
        </p:nvSpPr>
        <p:spPr>
          <a:xfrm>
            <a:off x="669239" y="1759544"/>
            <a:ext cx="10233800" cy="4351338"/>
          </a:xfrm>
        </p:spPr>
        <p:txBody>
          <a:bodyPr/>
          <a:lstStyle/>
          <a:p>
            <a:pPr fontAlgn="base"/>
            <a:r>
              <a:rPr lang="en-US" dirty="0" smtClean="0"/>
              <a:t>The arch style on the Pennsylvania bridge is extremely supportive and effective.</a:t>
            </a:r>
            <a:endParaRPr lang="en-US" dirty="0"/>
          </a:p>
          <a:p>
            <a:pPr fontAlgn="base"/>
            <a:r>
              <a:rPr lang="en-US" dirty="0" smtClean="0"/>
              <a:t>Making </a:t>
            </a:r>
            <a:r>
              <a:rPr lang="en-US" dirty="0"/>
              <a:t>a bridge shorter to allow less </a:t>
            </a:r>
            <a:r>
              <a:rPr lang="en-US" dirty="0" smtClean="0"/>
              <a:t>fluctuation </a:t>
            </a:r>
            <a:r>
              <a:rPr lang="en-US" dirty="0"/>
              <a:t>in each beam</a:t>
            </a:r>
          </a:p>
          <a:p>
            <a:pPr fontAlgn="base"/>
            <a:r>
              <a:rPr lang="en-US" dirty="0"/>
              <a:t>Cross beams are very effective in holding weight and supporting the bridge.</a:t>
            </a:r>
          </a:p>
          <a:p>
            <a:pPr fontAlgn="base"/>
            <a:r>
              <a:rPr lang="en-US" dirty="0" smtClean="0"/>
              <a:t>Managing time is a key factor in completing a well designed and planned bridge</a:t>
            </a:r>
            <a:r>
              <a:rPr lang="en-US" dirty="0"/>
              <a:t/>
            </a:r>
            <a:br>
              <a:rPr lang="en-US" dirty="0"/>
            </a:br>
            <a:endParaRPr lang="en-US" dirty="0"/>
          </a:p>
          <a:p>
            <a:endParaRPr lang="en-US" dirty="0"/>
          </a:p>
        </p:txBody>
      </p:sp>
      <p:pic>
        <p:nvPicPr>
          <p:cNvPr id="4098" name="Picture 2" descr="https://lh5.googleusercontent.com/ddV2royFr2TVQhpggFnNP7TxlAB2vWq6gnOoXgxOmNHJR5pXFD34bEGwQwcwpTEqBsW-5WqHMoWvM3EM_xPES168aVQLbQs2G5vD_jFXaE0Em0NDERbdfLfOdOTWipshgXhQU4W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5944" y="4797370"/>
            <a:ext cx="2365159" cy="1892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506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t>Competitive spirit influenced us greatly and we strived to do our best to win the competition. However, as we progressed through the process, we discovered something more impactful. Through all the stress and difficulty, we saw the undeniable desire to not give up and keep going until we reached the point we wanted to be at. We discovered the fun in the designing and building of bridges and the want to learn more and more about the forces and science behind the effectiveness of these structures. Even if success does not shine in the future of our bridge, the skills and knowledge learned in our experience will influence us greatly and open up future possibilities.</a:t>
            </a:r>
            <a:endParaRPr lang="en-US" dirty="0"/>
          </a:p>
        </p:txBody>
      </p:sp>
    </p:spTree>
    <p:extLst>
      <p:ext uri="{BB962C8B-B14F-4D97-AF65-F5344CB8AC3E}">
        <p14:creationId xmlns:p14="http://schemas.microsoft.com/office/powerpoint/2010/main" val="27509519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TM04033923[[fn=Depth]]</Template>
  <TotalTime>44</TotalTime>
  <Words>350</Words>
  <Application>Microsoft Office PowerPoint</Application>
  <PresentationFormat>Widescreen</PresentationFormat>
  <Paragraphs>24</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Corbel</vt:lpstr>
      <vt:lpstr>Depth</vt:lpstr>
      <vt:lpstr>The Art of Bridge Design</vt:lpstr>
      <vt:lpstr>Design</vt:lpstr>
      <vt:lpstr>Cooperation</vt:lpstr>
      <vt:lpstr>Process</vt:lpstr>
      <vt:lpstr>Lessoned Learned</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Art of Bridge Design</dc:title>
  <dc:creator>Adam Hanna</dc:creator>
  <cp:lastModifiedBy>Huhn, Paul C (DelDOT)</cp:lastModifiedBy>
  <cp:revision>6</cp:revision>
  <dcterms:created xsi:type="dcterms:W3CDTF">2018-04-26T01:36:27Z</dcterms:created>
  <dcterms:modified xsi:type="dcterms:W3CDTF">2018-11-05T21:09:49Z</dcterms:modified>
</cp:coreProperties>
</file>